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5" r:id="rId3"/>
    <p:sldId id="276" r:id="rId4"/>
    <p:sldId id="277" r:id="rId5"/>
    <p:sldId id="280" r:id="rId6"/>
    <p:sldId id="296" r:id="rId7"/>
    <p:sldId id="279" r:id="rId8"/>
    <p:sldId id="263" r:id="rId9"/>
    <p:sldId id="297" r:id="rId10"/>
    <p:sldId id="298" r:id="rId11"/>
    <p:sldId id="299" r:id="rId12"/>
    <p:sldId id="300" r:id="rId13"/>
    <p:sldId id="302" r:id="rId14"/>
    <p:sldId id="303" r:id="rId15"/>
    <p:sldId id="301" r:id="rId16"/>
    <p:sldId id="30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09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68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3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72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30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2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25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13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82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6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3392-D250-446A-8BA3-27B3A741F488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C63D-8191-4C5A-9D90-D83A66C67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72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15559"/>
            <a:ext cx="1428750" cy="14287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240506" y="3890009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7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907953" y="2298446"/>
            <a:ext cx="4008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Dans </a:t>
            </a:r>
            <a:r>
              <a:rPr lang="fr-FR" sz="2800" dirty="0" smtClean="0">
                <a:solidFill>
                  <a:srgbClr val="00B050"/>
                </a:solidFill>
              </a:rPr>
              <a:t>22</a:t>
            </a:r>
            <a:r>
              <a:rPr lang="fr-FR" sz="2800" dirty="0" smtClean="0"/>
              <a:t> combien de fois 5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202020" y="3387929"/>
            <a:ext cx="318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Qu’est-ce qui fait </a:t>
            </a:r>
            <a:r>
              <a:rPr lang="fr-FR" sz="2800" dirty="0" smtClean="0">
                <a:solidFill>
                  <a:srgbClr val="00B050"/>
                </a:solidFill>
              </a:rPr>
              <a:t>22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dans la table de 5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274801" y="3921187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323678" y="3013246"/>
            <a:ext cx="5215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4</a:t>
            </a:r>
            <a:r>
              <a:rPr lang="fr-FR" sz="2800" dirty="0" smtClean="0"/>
              <a:t> fois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4</a:t>
            </a:r>
            <a:r>
              <a:rPr lang="fr-FR" sz="2800" dirty="0" smtClean="0"/>
              <a:t> x</a:t>
            </a:r>
            <a:r>
              <a:rPr lang="fr-FR" sz="2800" dirty="0" smtClean="0">
                <a:solidFill>
                  <a:srgbClr val="7030A0"/>
                </a:solidFill>
              </a:rPr>
              <a:t> 5</a:t>
            </a:r>
            <a:r>
              <a:rPr lang="fr-FR" sz="2800" dirty="0" smtClean="0"/>
              <a:t> = 20        </a:t>
            </a:r>
          </a:p>
          <a:p>
            <a:r>
              <a:rPr lang="fr-FR" sz="2800" dirty="0" smtClean="0"/>
              <a:t>pour aller à </a:t>
            </a:r>
            <a:r>
              <a:rPr lang="fr-FR" sz="2800" dirty="0" smtClean="0">
                <a:solidFill>
                  <a:srgbClr val="00B050"/>
                </a:solidFill>
              </a:rPr>
              <a:t>22</a:t>
            </a:r>
            <a:r>
              <a:rPr lang="fr-FR" sz="2800" dirty="0" smtClean="0"/>
              <a:t> reste  </a:t>
            </a:r>
            <a:r>
              <a:rPr lang="fr-FR" sz="2800" dirty="0" smtClean="0">
                <a:solidFill>
                  <a:srgbClr val="0070C0"/>
                </a:solidFill>
              </a:rPr>
              <a:t>2</a:t>
            </a:r>
          </a:p>
          <a:p>
            <a:endParaRPr lang="fr-FR" sz="2800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2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4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242140" y="4425182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</a:t>
            </a:r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2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813074" y="2490026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Je descends le </a:t>
            </a:r>
            <a:r>
              <a:rPr lang="fr-FR" sz="2800" dirty="0" smtClean="0">
                <a:solidFill>
                  <a:srgbClr val="00B050"/>
                </a:solidFill>
              </a:rPr>
              <a:t>3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4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242140" y="4424563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</a:t>
            </a:r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2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813074" y="2490026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Je descends le </a:t>
            </a:r>
            <a:r>
              <a:rPr lang="fr-FR" sz="2800" dirty="0" smtClean="0">
                <a:solidFill>
                  <a:srgbClr val="00B050"/>
                </a:solidFill>
              </a:rPr>
              <a:t>3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180031" y="421394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401511" y="4424563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907953" y="2298446"/>
            <a:ext cx="4008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Dans </a:t>
            </a:r>
            <a:r>
              <a:rPr lang="fr-FR" sz="2800" dirty="0" smtClean="0">
                <a:solidFill>
                  <a:srgbClr val="00B050"/>
                </a:solidFill>
              </a:rPr>
              <a:t>23</a:t>
            </a:r>
            <a:r>
              <a:rPr lang="fr-FR" sz="2800" dirty="0" smtClean="0"/>
              <a:t> combien de fois 5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202020" y="3387929"/>
            <a:ext cx="318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Qu’est-ce qui fait </a:t>
            </a:r>
            <a:r>
              <a:rPr lang="fr-FR" sz="2800" dirty="0" smtClean="0">
                <a:solidFill>
                  <a:srgbClr val="00B050"/>
                </a:solidFill>
              </a:rPr>
              <a:t>23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dans la table de 5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180031" y="421394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263641" y="4424563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180031" y="421394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323678" y="3013246"/>
            <a:ext cx="5215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4</a:t>
            </a:r>
            <a:r>
              <a:rPr lang="fr-FR" sz="2800" dirty="0" smtClean="0"/>
              <a:t>…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4</a:t>
            </a:r>
            <a:r>
              <a:rPr lang="fr-FR" sz="2800" dirty="0" smtClean="0"/>
              <a:t> x</a:t>
            </a:r>
            <a:r>
              <a:rPr lang="fr-FR" sz="2800" dirty="0" smtClean="0">
                <a:solidFill>
                  <a:srgbClr val="7030A0"/>
                </a:solidFill>
              </a:rPr>
              <a:t> 5</a:t>
            </a:r>
            <a:r>
              <a:rPr lang="fr-FR" sz="2800" dirty="0" smtClean="0"/>
              <a:t> = 20        </a:t>
            </a:r>
          </a:p>
          <a:p>
            <a:r>
              <a:rPr lang="fr-FR" sz="2800" dirty="0" smtClean="0"/>
              <a:t>pour aller à </a:t>
            </a:r>
            <a:r>
              <a:rPr lang="fr-FR" sz="2800" dirty="0" smtClean="0">
                <a:solidFill>
                  <a:srgbClr val="00B050"/>
                </a:solidFill>
              </a:rPr>
              <a:t>23</a:t>
            </a:r>
            <a:r>
              <a:rPr lang="fr-FR" sz="2800" dirty="0" smtClean="0"/>
              <a:t> reste  </a:t>
            </a:r>
            <a:r>
              <a:rPr lang="fr-FR" sz="2800" dirty="0" smtClean="0">
                <a:solidFill>
                  <a:srgbClr val="0070C0"/>
                </a:solidFill>
              </a:rPr>
              <a:t>3</a:t>
            </a:r>
          </a:p>
          <a:p>
            <a:endParaRPr lang="fr-FR" sz="280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4175909" y="473823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3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380231" y="338257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4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879329" y="4948854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37000" y="421455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2</a:t>
            </a:r>
            <a:endParaRPr lang="fr-FR" sz="3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29705" y="338257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180031" y="421394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175909" y="473823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380231" y="338257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8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7030A0"/>
                </a:solidFill>
              </a:rPr>
              <a:t>7</a:t>
            </a:r>
            <a:r>
              <a:rPr lang="fr-FR" sz="3600" dirty="0" smtClean="0"/>
              <a:t>23</a:t>
            </a:r>
            <a:endParaRPr lang="fr-FR" sz="3600" dirty="0"/>
          </a:p>
        </p:txBody>
      </p:sp>
      <p:sp>
        <p:nvSpPr>
          <p:cNvPr id="9" name="ZoneTexte 8"/>
          <p:cNvSpPr txBox="1"/>
          <p:nvPr/>
        </p:nvSpPr>
        <p:spPr>
          <a:xfrm>
            <a:off x="6072580" y="4671788"/>
            <a:ext cx="52082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Comme il y a un chiffre au diviseur</a:t>
            </a:r>
          </a:p>
          <a:p>
            <a:r>
              <a:rPr lang="fr-FR" sz="2800" dirty="0" smtClean="0"/>
              <a:t>Je prends un chiffre au dividende</a:t>
            </a:r>
            <a:endParaRPr lang="fr-FR" sz="2800" dirty="0"/>
          </a:p>
        </p:txBody>
      </p:sp>
      <p:sp>
        <p:nvSpPr>
          <p:cNvPr id="11" name="Arc 10"/>
          <p:cNvSpPr/>
          <p:nvPr/>
        </p:nvSpPr>
        <p:spPr>
          <a:xfrm rot="17362609">
            <a:off x="3407145" y="2473984"/>
            <a:ext cx="284603" cy="238416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15559"/>
            <a:ext cx="1428750" cy="14287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8</a:t>
            </a:r>
            <a:r>
              <a:rPr lang="fr-FR" sz="3600" dirty="0" smtClean="0"/>
              <a:t> 723</a:t>
            </a:r>
            <a:endParaRPr lang="fr-FR" sz="3600" dirty="0"/>
          </a:p>
        </p:txBody>
      </p:sp>
      <p:sp>
        <p:nvSpPr>
          <p:cNvPr id="11" name="Arc 10"/>
          <p:cNvSpPr/>
          <p:nvPr/>
        </p:nvSpPr>
        <p:spPr>
          <a:xfrm rot="17362609">
            <a:off x="3420055" y="2455759"/>
            <a:ext cx="297422" cy="27486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109564" y="1997583"/>
            <a:ext cx="3825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Dans 8 combien de fois 5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92214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09564" y="307480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dirty="0"/>
              <a:t>Qu’est-ce qui </a:t>
            </a:r>
            <a:r>
              <a:rPr lang="fr-FR" sz="2800" dirty="0" smtClean="0"/>
              <a:t>fait 8</a:t>
            </a:r>
            <a:endParaRPr lang="fr-FR" sz="2800" dirty="0"/>
          </a:p>
          <a:p>
            <a:r>
              <a:rPr lang="fr-FR" sz="2800" dirty="0"/>
              <a:t>dans la table de 5</a:t>
            </a:r>
          </a:p>
        </p:txBody>
      </p:sp>
      <p:sp>
        <p:nvSpPr>
          <p:cNvPr id="5" name="Rectangle 4"/>
          <p:cNvSpPr/>
          <p:nvPr/>
        </p:nvSpPr>
        <p:spPr>
          <a:xfrm>
            <a:off x="7279079" y="4398244"/>
            <a:ext cx="1211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r>
              <a:rPr lang="fr-FR" sz="2800" dirty="0" smtClean="0"/>
              <a:t> </a:t>
            </a:r>
            <a:r>
              <a:rPr lang="fr-FR" sz="2800" dirty="0"/>
              <a:t>fois…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8</a:t>
            </a:r>
            <a:r>
              <a:rPr lang="fr-FR" sz="3600" dirty="0" smtClean="0"/>
              <a:t> 723</a:t>
            </a:r>
            <a:endParaRPr lang="fr-FR" sz="3600" dirty="0"/>
          </a:p>
        </p:txBody>
      </p:sp>
      <p:sp>
        <p:nvSpPr>
          <p:cNvPr id="11" name="Arc 10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392214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323678" y="3013246"/>
            <a:ext cx="5215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r>
              <a:rPr lang="fr-FR" sz="2800" dirty="0" smtClean="0"/>
              <a:t> x</a:t>
            </a:r>
            <a:r>
              <a:rPr lang="fr-FR" sz="2800" dirty="0" smtClean="0">
                <a:solidFill>
                  <a:srgbClr val="7030A0"/>
                </a:solidFill>
              </a:rPr>
              <a:t>5</a:t>
            </a:r>
            <a:r>
              <a:rPr lang="fr-FR" sz="2800" dirty="0" smtClean="0"/>
              <a:t> =5        </a:t>
            </a:r>
          </a:p>
          <a:p>
            <a:r>
              <a:rPr lang="fr-FR" sz="2800" dirty="0" smtClean="0"/>
              <a:t>pour aller à </a:t>
            </a:r>
            <a:r>
              <a:rPr lang="fr-FR" sz="2800" dirty="0" smtClean="0">
                <a:solidFill>
                  <a:srgbClr val="00B050"/>
                </a:solidFill>
              </a:rPr>
              <a:t>8</a:t>
            </a:r>
            <a:r>
              <a:rPr lang="fr-FR" sz="2800" dirty="0" smtClean="0"/>
              <a:t> reste  </a:t>
            </a:r>
            <a:r>
              <a:rPr lang="fr-FR" sz="2800" dirty="0" smtClean="0">
                <a:solidFill>
                  <a:srgbClr val="0070C0"/>
                </a:solidFill>
              </a:rPr>
              <a:t>3</a:t>
            </a:r>
          </a:p>
          <a:p>
            <a:endParaRPr lang="fr-FR" sz="280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3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45649" y="1788928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Je descends le 7</a:t>
            </a:r>
            <a:endParaRPr lang="fr-FR" sz="2800" dirty="0"/>
          </a:p>
        </p:txBody>
      </p:sp>
      <p:sp>
        <p:nvSpPr>
          <p:cNvPr id="20" name="Flèche droite 19"/>
          <p:cNvSpPr/>
          <p:nvPr/>
        </p:nvSpPr>
        <p:spPr>
          <a:xfrm>
            <a:off x="2312359" y="3422408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c 3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392214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3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45649" y="1788928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Je descends le 7</a:t>
            </a:r>
            <a:endParaRPr lang="fr-FR" sz="2800" dirty="0"/>
          </a:p>
        </p:txBody>
      </p:sp>
      <p:sp>
        <p:nvSpPr>
          <p:cNvPr id="20" name="Flèche droite 19"/>
          <p:cNvSpPr/>
          <p:nvPr/>
        </p:nvSpPr>
        <p:spPr>
          <a:xfrm>
            <a:off x="2312359" y="3422408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32" name="Arc 3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c 3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392214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èche droite 19"/>
          <p:cNvSpPr/>
          <p:nvPr/>
        </p:nvSpPr>
        <p:spPr>
          <a:xfrm>
            <a:off x="2297549" y="3355455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1" name="Arc 20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rc 21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392214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907953" y="2298446"/>
            <a:ext cx="4008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Dans </a:t>
            </a:r>
            <a:r>
              <a:rPr lang="fr-FR" sz="2800" dirty="0" smtClean="0">
                <a:solidFill>
                  <a:srgbClr val="00B050"/>
                </a:solidFill>
              </a:rPr>
              <a:t>37</a:t>
            </a:r>
            <a:r>
              <a:rPr lang="fr-FR" sz="2800" dirty="0" smtClean="0"/>
              <a:t> combien de fois 5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202020" y="3387929"/>
            <a:ext cx="318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Qu’est-ce qui fait </a:t>
            </a:r>
            <a:r>
              <a:rPr lang="fr-FR" sz="2800" dirty="0" smtClean="0">
                <a:solidFill>
                  <a:srgbClr val="00B050"/>
                </a:solidFill>
              </a:rPr>
              <a:t>37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dans la table de 5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394216" y="3890010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8 723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7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3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7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7323678" y="3013246"/>
            <a:ext cx="52154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fr-FR" sz="2800" dirty="0" smtClean="0"/>
              <a:t> fois</a:t>
            </a:r>
          </a:p>
          <a:p>
            <a:r>
              <a:rPr lang="fr-FR" sz="2800" dirty="0" smtClean="0">
                <a:solidFill>
                  <a:srgbClr val="FF0000"/>
                </a:solidFill>
              </a:rPr>
              <a:t>7</a:t>
            </a:r>
            <a:r>
              <a:rPr lang="fr-FR" sz="2800" dirty="0" smtClean="0"/>
              <a:t> x</a:t>
            </a:r>
            <a:r>
              <a:rPr lang="fr-FR" sz="2800" dirty="0" smtClean="0">
                <a:solidFill>
                  <a:srgbClr val="7030A0"/>
                </a:solidFill>
              </a:rPr>
              <a:t> 5</a:t>
            </a:r>
            <a:r>
              <a:rPr lang="fr-FR" sz="2800" dirty="0" smtClean="0"/>
              <a:t> = 35        </a:t>
            </a:r>
          </a:p>
          <a:p>
            <a:r>
              <a:rPr lang="fr-FR" sz="2800" dirty="0" smtClean="0"/>
              <a:t>pour aller à </a:t>
            </a:r>
            <a:r>
              <a:rPr lang="fr-FR" sz="2800" dirty="0" smtClean="0">
                <a:solidFill>
                  <a:srgbClr val="00B050"/>
                </a:solidFill>
              </a:rPr>
              <a:t>37</a:t>
            </a:r>
            <a:r>
              <a:rPr lang="fr-FR" sz="2800" dirty="0" smtClean="0"/>
              <a:t> reste  </a:t>
            </a:r>
            <a:r>
              <a:rPr lang="fr-FR" sz="2800" dirty="0" smtClean="0">
                <a:solidFill>
                  <a:srgbClr val="0070C0"/>
                </a:solidFill>
              </a:rPr>
              <a:t>2</a:t>
            </a:r>
          </a:p>
          <a:p>
            <a:endParaRPr lang="fr-FR" sz="2800" dirty="0" smtClean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2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2325221" y="3890009"/>
            <a:ext cx="67524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5215944" y="2498501"/>
            <a:ext cx="38636" cy="256289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33182" y="3263705"/>
            <a:ext cx="1041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40160" y="249850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5</a:t>
            </a:r>
            <a:endParaRPr lang="fr-FR" sz="3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331826" y="2498501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8 7</a:t>
            </a:r>
            <a:r>
              <a:rPr lang="fr-FR" sz="3600" dirty="0" smtClean="0">
                <a:solidFill>
                  <a:srgbClr val="00B050"/>
                </a:solidFill>
              </a:rPr>
              <a:t>2</a:t>
            </a:r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2" name="Arc 21"/>
          <p:cNvSpPr/>
          <p:nvPr/>
        </p:nvSpPr>
        <p:spPr>
          <a:xfrm rot="17362609">
            <a:off x="3500630" y="2293631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566723">
            <a:off x="5509532" y="2278673"/>
            <a:ext cx="445730" cy="550745"/>
          </a:xfrm>
          <a:prstGeom prst="arc">
            <a:avLst>
              <a:gd name="adj1" fmla="val 16200000"/>
              <a:gd name="adj2" fmla="val 29178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78990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7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17160" y="313361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12092" y="314483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7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13693" y="338257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682457" y="367938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813074" y="2490026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Je descends le </a:t>
            </a:r>
            <a:r>
              <a:rPr lang="fr-FR" sz="2800" dirty="0" smtClean="0">
                <a:solidFill>
                  <a:srgbClr val="00B050"/>
                </a:solidFill>
              </a:rPr>
              <a:t>2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37000" y="367938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0B050"/>
                </a:solidFill>
              </a:rPr>
              <a:t>2</a:t>
            </a:r>
            <a:endParaRPr lang="fr-FR" sz="3600" dirty="0"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7087" y="320977"/>
            <a:ext cx="430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Division à un chiffre au diviseur</a:t>
            </a:r>
            <a:endParaRPr lang="fr-FR" sz="2400" b="1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76" y="502680"/>
            <a:ext cx="1428750" cy="142875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87" y="5235328"/>
            <a:ext cx="14382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374</Words>
  <Application>Microsoft Office PowerPoint</Application>
  <PresentationFormat>Grand écran</PresentationFormat>
  <Paragraphs>163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 PRIMAIRE</dc:creator>
  <cp:lastModifiedBy>Direction PRIMAIRE</cp:lastModifiedBy>
  <cp:revision>27</cp:revision>
  <dcterms:created xsi:type="dcterms:W3CDTF">2020-04-04T15:21:08Z</dcterms:created>
  <dcterms:modified xsi:type="dcterms:W3CDTF">2022-02-04T06:00:37Z</dcterms:modified>
</cp:coreProperties>
</file>