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75" r:id="rId3"/>
    <p:sldId id="276" r:id="rId4"/>
    <p:sldId id="277" r:id="rId5"/>
    <p:sldId id="288" r:id="rId6"/>
    <p:sldId id="262" r:id="rId7"/>
    <p:sldId id="278" r:id="rId8"/>
    <p:sldId id="280" r:id="rId9"/>
    <p:sldId id="289" r:id="rId10"/>
    <p:sldId id="279" r:id="rId11"/>
    <p:sldId id="263" r:id="rId12"/>
    <p:sldId id="268" r:id="rId13"/>
    <p:sldId id="290" r:id="rId14"/>
    <p:sldId id="264" r:id="rId15"/>
    <p:sldId id="291" r:id="rId16"/>
    <p:sldId id="292" r:id="rId17"/>
    <p:sldId id="265" r:id="rId18"/>
    <p:sldId id="293" r:id="rId19"/>
    <p:sldId id="281" r:id="rId20"/>
    <p:sldId id="294" r:id="rId21"/>
    <p:sldId id="266" r:id="rId22"/>
    <p:sldId id="269" r:id="rId23"/>
    <p:sldId id="282" r:id="rId24"/>
    <p:sldId id="270" r:id="rId25"/>
    <p:sldId id="283" r:id="rId26"/>
    <p:sldId id="284" r:id="rId27"/>
    <p:sldId id="271" r:id="rId28"/>
    <p:sldId id="285" r:id="rId29"/>
    <p:sldId id="272" r:id="rId30"/>
    <p:sldId id="295" r:id="rId31"/>
    <p:sldId id="286" r:id="rId32"/>
    <p:sldId id="273" r:id="rId33"/>
    <p:sldId id="287" r:id="rId34"/>
    <p:sldId id="274" r:id="rId3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3392-D250-446A-8BA3-27B3A741F488}" type="datetimeFigureOut">
              <a:rPr lang="fr-FR" smtClean="0"/>
              <a:t>04/02/2022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C63D-8191-4C5A-9D90-D83A66C673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4090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3392-D250-446A-8BA3-27B3A741F488}" type="datetimeFigureOut">
              <a:rPr lang="fr-FR" smtClean="0"/>
              <a:t>04/02/2022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C63D-8191-4C5A-9D90-D83A66C673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8681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3392-D250-446A-8BA3-27B3A741F488}" type="datetimeFigureOut">
              <a:rPr lang="fr-FR" smtClean="0"/>
              <a:t>04/02/2022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C63D-8191-4C5A-9D90-D83A66C673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5531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3392-D250-446A-8BA3-27B3A741F488}" type="datetimeFigureOut">
              <a:rPr lang="fr-FR" smtClean="0"/>
              <a:t>04/02/2022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C63D-8191-4C5A-9D90-D83A66C673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7724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3392-D250-446A-8BA3-27B3A741F488}" type="datetimeFigureOut">
              <a:rPr lang="fr-FR" smtClean="0"/>
              <a:t>04/02/2022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C63D-8191-4C5A-9D90-D83A66C673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9305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3392-D250-446A-8BA3-27B3A741F488}" type="datetimeFigureOut">
              <a:rPr lang="fr-FR" smtClean="0"/>
              <a:t>04/02/2022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C63D-8191-4C5A-9D90-D83A66C673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8279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3392-D250-446A-8BA3-27B3A741F488}" type="datetimeFigureOut">
              <a:rPr lang="fr-FR" smtClean="0"/>
              <a:t>04/02/2022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C63D-8191-4C5A-9D90-D83A66C673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1259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3392-D250-446A-8BA3-27B3A741F488}" type="datetimeFigureOut">
              <a:rPr lang="fr-FR" smtClean="0"/>
              <a:t>04/02/2022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C63D-8191-4C5A-9D90-D83A66C673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8138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3392-D250-446A-8BA3-27B3A741F488}" type="datetimeFigureOut">
              <a:rPr lang="fr-FR" smtClean="0"/>
              <a:t>04/02/2022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C63D-8191-4C5A-9D90-D83A66C673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8829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3392-D250-446A-8BA3-27B3A741F488}" type="datetimeFigureOut">
              <a:rPr lang="fr-FR" smtClean="0"/>
              <a:t>04/02/2022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C63D-8191-4C5A-9D90-D83A66C673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1588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3392-D250-446A-8BA3-27B3A741F488}" type="datetimeFigureOut">
              <a:rPr lang="fr-FR" smtClean="0"/>
              <a:t>04/02/2022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C63D-8191-4C5A-9D90-D83A66C673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0262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43392-D250-446A-8BA3-27B3A741F488}" type="datetimeFigureOut">
              <a:rPr lang="fr-FR" smtClean="0"/>
              <a:t>04/02/2022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9C63D-8191-4C5A-9D90-D83A66C673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4723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47087" y="320977"/>
            <a:ext cx="4728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deux chiffres au diviseur</a:t>
            </a:r>
            <a:endParaRPr lang="fr-FR" sz="2400" b="1" dirty="0"/>
          </a:p>
        </p:txBody>
      </p:sp>
      <p:cxnSp>
        <p:nvCxnSpPr>
          <p:cNvPr id="4" name="Connecteur droit 3"/>
          <p:cNvCxnSpPr/>
          <p:nvPr/>
        </p:nvCxnSpPr>
        <p:spPr>
          <a:xfrm>
            <a:off x="5215944" y="2498501"/>
            <a:ext cx="38636" cy="256289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5233182" y="3263705"/>
            <a:ext cx="10410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440160" y="2498501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2</a:t>
            </a:r>
            <a:r>
              <a:rPr lang="fr-FR" sz="3600" dirty="0" smtClean="0">
                <a:solidFill>
                  <a:srgbClr val="7030A0"/>
                </a:solidFill>
              </a:rPr>
              <a:t>3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331826" y="2498501"/>
            <a:ext cx="1225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8</a:t>
            </a:r>
            <a:r>
              <a:rPr lang="fr-FR" sz="3600" dirty="0" smtClean="0"/>
              <a:t> </a:t>
            </a:r>
            <a:r>
              <a:rPr lang="fr-FR" sz="3600" dirty="0" smtClean="0">
                <a:solidFill>
                  <a:srgbClr val="7030A0"/>
                </a:solidFill>
              </a:rPr>
              <a:t>7</a:t>
            </a:r>
            <a:r>
              <a:rPr lang="fr-FR" sz="3600" dirty="0" smtClean="0"/>
              <a:t>23</a:t>
            </a:r>
            <a:endParaRPr lang="fr-FR" sz="36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1658" y="320977"/>
            <a:ext cx="1428750" cy="142875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85" y="5286844"/>
            <a:ext cx="14382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37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5215944" y="2498501"/>
            <a:ext cx="38636" cy="256289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5233182" y="3263705"/>
            <a:ext cx="10410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440160" y="2498501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2</a:t>
            </a:r>
            <a:r>
              <a:rPr lang="fr-FR" sz="3600" dirty="0" smtClean="0">
                <a:solidFill>
                  <a:srgbClr val="7030A0"/>
                </a:solidFill>
              </a:rPr>
              <a:t>3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331826" y="2498501"/>
            <a:ext cx="1225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8</a:t>
            </a:r>
            <a:r>
              <a:rPr lang="fr-FR" sz="3600" dirty="0" smtClean="0"/>
              <a:t> </a:t>
            </a:r>
            <a:r>
              <a:rPr lang="fr-FR" sz="3600" dirty="0" smtClean="0">
                <a:solidFill>
                  <a:srgbClr val="7030A0"/>
                </a:solidFill>
              </a:rPr>
              <a:t>7</a:t>
            </a:r>
            <a:r>
              <a:rPr lang="fr-FR" sz="3600" dirty="0" smtClean="0"/>
              <a:t>23</a:t>
            </a:r>
            <a:endParaRPr lang="fr-FR" sz="3600" dirty="0"/>
          </a:p>
        </p:txBody>
      </p:sp>
      <p:sp>
        <p:nvSpPr>
          <p:cNvPr id="11" name="Arc 10"/>
          <p:cNvSpPr/>
          <p:nvPr/>
        </p:nvSpPr>
        <p:spPr>
          <a:xfrm rot="17362609">
            <a:off x="3500630" y="2293631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rc 11"/>
          <p:cNvSpPr/>
          <p:nvPr/>
        </p:nvSpPr>
        <p:spPr>
          <a:xfrm rot="17566723">
            <a:off x="5509532" y="2278673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5392214" y="338257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FF0000"/>
                </a:solidFill>
              </a:rPr>
              <a:t>3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194192" y="3050812"/>
            <a:ext cx="1095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 1 82</a:t>
            </a:r>
            <a:endParaRPr lang="fr-FR" sz="3600" dirty="0"/>
          </a:p>
        </p:txBody>
      </p:sp>
      <p:sp>
        <p:nvSpPr>
          <p:cNvPr id="19" name="ZoneTexte 18"/>
          <p:cNvSpPr txBox="1"/>
          <p:nvPr/>
        </p:nvSpPr>
        <p:spPr>
          <a:xfrm>
            <a:off x="3554541" y="28661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0" name="Flèche droite 19"/>
          <p:cNvSpPr/>
          <p:nvPr/>
        </p:nvSpPr>
        <p:spPr>
          <a:xfrm>
            <a:off x="2283167" y="2669107"/>
            <a:ext cx="675249" cy="2250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447087" y="320977"/>
            <a:ext cx="4728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deux chiffres au diviseur</a:t>
            </a:r>
            <a:endParaRPr lang="fr-FR" sz="2400" b="1" dirty="0"/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1658" y="320977"/>
            <a:ext cx="1428750" cy="1428750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85" y="5286844"/>
            <a:ext cx="14382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30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5215944" y="2498501"/>
            <a:ext cx="38636" cy="256289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5233182" y="3263705"/>
            <a:ext cx="10410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440160" y="2498501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2</a:t>
            </a:r>
            <a:r>
              <a:rPr lang="fr-FR" sz="3600" dirty="0" smtClean="0">
                <a:solidFill>
                  <a:srgbClr val="7030A0"/>
                </a:solidFill>
              </a:rPr>
              <a:t>3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331826" y="2498501"/>
            <a:ext cx="1225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8 723</a:t>
            </a:r>
            <a:endParaRPr lang="fr-FR" sz="3600" dirty="0"/>
          </a:p>
        </p:txBody>
      </p:sp>
      <p:sp>
        <p:nvSpPr>
          <p:cNvPr id="11" name="Arc 10"/>
          <p:cNvSpPr/>
          <p:nvPr/>
        </p:nvSpPr>
        <p:spPr>
          <a:xfrm rot="17362609">
            <a:off x="3500630" y="2293631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rc 11"/>
          <p:cNvSpPr/>
          <p:nvPr/>
        </p:nvSpPr>
        <p:spPr>
          <a:xfrm rot="17566723">
            <a:off x="5509532" y="2278673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5392214" y="3382579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3</a:t>
            </a:r>
            <a:r>
              <a:rPr lang="fr-FR" sz="3600" dirty="0" smtClean="0">
                <a:solidFill>
                  <a:srgbClr val="FF0000"/>
                </a:solidFill>
              </a:rPr>
              <a:t>9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194192" y="3050812"/>
            <a:ext cx="1095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 </a:t>
            </a:r>
            <a:r>
              <a:rPr lang="fr-FR" sz="3600" dirty="0" smtClean="0">
                <a:solidFill>
                  <a:srgbClr val="00B050"/>
                </a:solidFill>
              </a:rPr>
              <a:t>1</a:t>
            </a:r>
            <a:r>
              <a:rPr lang="fr-FR" sz="3600" dirty="0" smtClean="0"/>
              <a:t> </a:t>
            </a:r>
            <a:r>
              <a:rPr lang="fr-FR" sz="3600" dirty="0" smtClean="0">
                <a:solidFill>
                  <a:srgbClr val="00B050"/>
                </a:solidFill>
              </a:rPr>
              <a:t>8</a:t>
            </a:r>
            <a:r>
              <a:rPr lang="fr-FR" sz="3600" dirty="0" smtClean="0">
                <a:solidFill>
                  <a:srgbClr val="7030A0"/>
                </a:solidFill>
              </a:rPr>
              <a:t>2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554541" y="28661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907953" y="2244446"/>
            <a:ext cx="469782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Dans 182 combien de fois 23</a:t>
            </a:r>
          </a:p>
          <a:p>
            <a:r>
              <a:rPr lang="fr-FR" sz="2800" dirty="0" smtClean="0"/>
              <a:t>Ou (je cache les unités)</a:t>
            </a:r>
          </a:p>
          <a:p>
            <a:r>
              <a:rPr lang="fr-FR" sz="2800" dirty="0" smtClean="0"/>
              <a:t>Dans 18 combien de fois 2  =  </a:t>
            </a:r>
            <a:r>
              <a:rPr lang="fr-FR" sz="2800" dirty="0" smtClean="0">
                <a:solidFill>
                  <a:srgbClr val="FF0000"/>
                </a:solidFill>
              </a:rPr>
              <a:t>9</a:t>
            </a: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5" name="Flèche droite 4"/>
          <p:cNvSpPr/>
          <p:nvPr/>
        </p:nvSpPr>
        <p:spPr>
          <a:xfrm>
            <a:off x="2335237" y="3263705"/>
            <a:ext cx="675249" cy="2250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447087" y="320977"/>
            <a:ext cx="4728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deux chiffres au diviseur</a:t>
            </a:r>
            <a:endParaRPr lang="fr-FR" sz="2400" b="1" dirty="0"/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1658" y="320977"/>
            <a:ext cx="1428750" cy="1428750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85" y="5286844"/>
            <a:ext cx="14382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53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5215944" y="2498501"/>
            <a:ext cx="38636" cy="256289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5233182" y="3263705"/>
            <a:ext cx="10410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440160" y="2498501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2</a:t>
            </a:r>
            <a:r>
              <a:rPr lang="fr-FR" sz="3600" dirty="0" smtClean="0">
                <a:solidFill>
                  <a:srgbClr val="7030A0"/>
                </a:solidFill>
              </a:rPr>
              <a:t>3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331826" y="2498501"/>
            <a:ext cx="1225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8 723</a:t>
            </a:r>
            <a:endParaRPr lang="fr-FR" sz="3600" dirty="0"/>
          </a:p>
        </p:txBody>
      </p:sp>
      <p:sp>
        <p:nvSpPr>
          <p:cNvPr id="11" name="Arc 10"/>
          <p:cNvSpPr/>
          <p:nvPr/>
        </p:nvSpPr>
        <p:spPr>
          <a:xfrm rot="17362609">
            <a:off x="3500630" y="2293631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rc 11"/>
          <p:cNvSpPr/>
          <p:nvPr/>
        </p:nvSpPr>
        <p:spPr>
          <a:xfrm rot="17566723">
            <a:off x="5509532" y="2278673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5392214" y="3382579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3</a:t>
            </a:r>
            <a:r>
              <a:rPr lang="fr-FR" sz="3600" dirty="0" smtClean="0">
                <a:solidFill>
                  <a:srgbClr val="FF0000"/>
                </a:solidFill>
              </a:rPr>
              <a:t>9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6589582" y="1819705"/>
            <a:ext cx="521548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Je commence par les unités :</a:t>
            </a:r>
          </a:p>
          <a:p>
            <a:r>
              <a:rPr lang="fr-FR" sz="2800" dirty="0" smtClean="0">
                <a:solidFill>
                  <a:srgbClr val="FF0000"/>
                </a:solidFill>
              </a:rPr>
              <a:t>9</a:t>
            </a:r>
            <a:r>
              <a:rPr lang="fr-FR" sz="2800" dirty="0" smtClean="0"/>
              <a:t> x</a:t>
            </a:r>
            <a:r>
              <a:rPr lang="fr-FR" sz="2800" dirty="0" smtClean="0">
                <a:solidFill>
                  <a:srgbClr val="7030A0"/>
                </a:solidFill>
              </a:rPr>
              <a:t>3</a:t>
            </a:r>
            <a:r>
              <a:rPr lang="fr-FR" sz="2800" dirty="0" smtClean="0"/>
              <a:t> =27        </a:t>
            </a:r>
          </a:p>
          <a:p>
            <a:r>
              <a:rPr lang="fr-FR" sz="2800" dirty="0" smtClean="0"/>
              <a:t>pour aller à </a:t>
            </a:r>
            <a:r>
              <a:rPr lang="fr-FR" sz="2800" dirty="0" smtClean="0">
                <a:solidFill>
                  <a:srgbClr val="7030A0"/>
                </a:solidFill>
              </a:rPr>
              <a:t>2</a:t>
            </a:r>
            <a:r>
              <a:rPr lang="fr-FR" sz="2800" dirty="0" smtClean="0"/>
              <a:t> je ne peux pas</a:t>
            </a:r>
          </a:p>
          <a:p>
            <a:r>
              <a:rPr lang="fr-FR" sz="2800" dirty="0" smtClean="0"/>
              <a:t>Pour aller à </a:t>
            </a:r>
            <a:r>
              <a:rPr lang="fr-FR" sz="2800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r>
              <a:rPr lang="fr-FR" sz="2800" dirty="0" smtClean="0">
                <a:solidFill>
                  <a:srgbClr val="7030A0"/>
                </a:solidFill>
              </a:rPr>
              <a:t>2</a:t>
            </a:r>
            <a:r>
              <a:rPr lang="fr-FR" sz="2800" dirty="0"/>
              <a:t> je ne peux pas</a:t>
            </a:r>
          </a:p>
          <a:p>
            <a:r>
              <a:rPr lang="fr-FR" sz="2800" dirty="0" smtClean="0"/>
              <a:t>pour </a:t>
            </a:r>
            <a:r>
              <a:rPr lang="fr-FR" sz="2800" dirty="0"/>
              <a:t>aller à </a:t>
            </a:r>
            <a:r>
              <a:rPr lang="fr-FR" sz="2800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fr-FR" sz="2800" dirty="0" smtClean="0">
                <a:solidFill>
                  <a:srgbClr val="7030A0"/>
                </a:solidFill>
              </a:rPr>
              <a:t>2</a:t>
            </a:r>
            <a:r>
              <a:rPr lang="fr-FR" sz="2800" dirty="0" smtClean="0"/>
              <a:t> </a:t>
            </a:r>
            <a:r>
              <a:rPr lang="fr-FR" sz="2800" dirty="0"/>
              <a:t>je ne peux pas</a:t>
            </a:r>
          </a:p>
          <a:p>
            <a:r>
              <a:rPr lang="fr-FR" sz="2800" dirty="0" smtClean="0"/>
              <a:t>pour aller à </a:t>
            </a:r>
            <a:r>
              <a:rPr lang="fr-FR" sz="2800" dirty="0" smtClean="0">
                <a:solidFill>
                  <a:schemeClr val="accent4">
                    <a:lumMod val="75000"/>
                  </a:schemeClr>
                </a:solidFill>
              </a:rPr>
              <a:t>3</a:t>
            </a:r>
            <a:r>
              <a:rPr lang="fr-FR" sz="2800" dirty="0" smtClean="0">
                <a:solidFill>
                  <a:srgbClr val="7030A0"/>
                </a:solidFill>
              </a:rPr>
              <a:t>2</a:t>
            </a:r>
            <a:r>
              <a:rPr lang="fr-FR" sz="2800" dirty="0" smtClean="0"/>
              <a:t> = 5</a:t>
            </a:r>
          </a:p>
          <a:p>
            <a:endParaRPr lang="fr-FR" sz="2800" dirty="0" smtClean="0"/>
          </a:p>
        </p:txBody>
      </p:sp>
      <p:sp>
        <p:nvSpPr>
          <p:cNvPr id="18" name="ZoneTexte 17"/>
          <p:cNvSpPr txBox="1"/>
          <p:nvPr/>
        </p:nvSpPr>
        <p:spPr>
          <a:xfrm>
            <a:off x="3194192" y="3050812"/>
            <a:ext cx="1095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 </a:t>
            </a:r>
            <a:r>
              <a:rPr lang="fr-FR" sz="3600" dirty="0" smtClean="0">
                <a:solidFill>
                  <a:srgbClr val="00B050"/>
                </a:solidFill>
              </a:rPr>
              <a:t>1</a:t>
            </a:r>
            <a:r>
              <a:rPr lang="fr-FR" sz="3600" dirty="0" smtClean="0"/>
              <a:t> </a:t>
            </a:r>
            <a:r>
              <a:rPr lang="fr-FR" sz="3600" dirty="0" smtClean="0">
                <a:solidFill>
                  <a:srgbClr val="00B050"/>
                </a:solidFill>
              </a:rPr>
              <a:t>8</a:t>
            </a:r>
            <a:r>
              <a:rPr lang="fr-FR" sz="3600" dirty="0" smtClean="0">
                <a:solidFill>
                  <a:srgbClr val="7030A0"/>
                </a:solidFill>
              </a:rPr>
              <a:t>2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554541" y="28661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802195" y="343432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3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865569" y="3603123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5</a:t>
            </a:r>
            <a:endParaRPr lang="fr-FR" sz="3600" dirty="0"/>
          </a:p>
        </p:txBody>
      </p:sp>
      <p:sp>
        <p:nvSpPr>
          <p:cNvPr id="21" name="Flèche droite 20"/>
          <p:cNvSpPr/>
          <p:nvPr/>
        </p:nvSpPr>
        <p:spPr>
          <a:xfrm>
            <a:off x="2335237" y="3263705"/>
            <a:ext cx="675249" cy="2250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447087" y="320977"/>
            <a:ext cx="4728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deux chiffres au diviseur</a:t>
            </a:r>
            <a:endParaRPr lang="fr-FR" sz="2400" b="1" dirty="0"/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1658" y="320977"/>
            <a:ext cx="1428750" cy="1428750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85" y="5286844"/>
            <a:ext cx="14382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00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5215944" y="2498501"/>
            <a:ext cx="38636" cy="256289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5233182" y="3263705"/>
            <a:ext cx="10410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440160" y="2498501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2</a:t>
            </a:r>
            <a:r>
              <a:rPr lang="fr-FR" sz="3600" dirty="0" smtClean="0">
                <a:solidFill>
                  <a:srgbClr val="7030A0"/>
                </a:solidFill>
              </a:rPr>
              <a:t>3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331826" y="2498501"/>
            <a:ext cx="1225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8 723</a:t>
            </a:r>
            <a:endParaRPr lang="fr-FR" sz="3600" dirty="0"/>
          </a:p>
        </p:txBody>
      </p:sp>
      <p:sp>
        <p:nvSpPr>
          <p:cNvPr id="11" name="Arc 10"/>
          <p:cNvSpPr/>
          <p:nvPr/>
        </p:nvSpPr>
        <p:spPr>
          <a:xfrm rot="17362609">
            <a:off x="3500630" y="2293631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rc 11"/>
          <p:cNvSpPr/>
          <p:nvPr/>
        </p:nvSpPr>
        <p:spPr>
          <a:xfrm rot="17566723">
            <a:off x="5509532" y="2278673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5392214" y="3382579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3</a:t>
            </a:r>
            <a:r>
              <a:rPr lang="fr-FR" sz="3600" dirty="0" smtClean="0">
                <a:solidFill>
                  <a:srgbClr val="FF0000"/>
                </a:solidFill>
              </a:rPr>
              <a:t>9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6589582" y="1819705"/>
            <a:ext cx="521548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800" dirty="0" smtClean="0"/>
          </a:p>
          <a:p>
            <a:r>
              <a:rPr lang="fr-FR" sz="2800" dirty="0" smtClean="0"/>
              <a:t>Puis les dizaines :</a:t>
            </a:r>
          </a:p>
          <a:p>
            <a:r>
              <a:rPr lang="fr-FR" sz="2800" dirty="0" smtClean="0">
                <a:solidFill>
                  <a:srgbClr val="FF0000"/>
                </a:solidFill>
              </a:rPr>
              <a:t>9</a:t>
            </a:r>
            <a:r>
              <a:rPr lang="fr-FR" sz="2800" dirty="0" smtClean="0"/>
              <a:t> x </a:t>
            </a:r>
            <a:r>
              <a:rPr lang="fr-FR" sz="2800" dirty="0" smtClean="0">
                <a:solidFill>
                  <a:srgbClr val="00B050"/>
                </a:solidFill>
              </a:rPr>
              <a:t>2</a:t>
            </a:r>
            <a:r>
              <a:rPr lang="fr-FR" sz="2800" dirty="0" smtClean="0"/>
              <a:t> = 18 plus </a:t>
            </a:r>
            <a:r>
              <a:rPr lang="fr-FR" sz="2800" dirty="0" smtClean="0">
                <a:solidFill>
                  <a:schemeClr val="accent4">
                    <a:lumMod val="75000"/>
                  </a:schemeClr>
                </a:solidFill>
              </a:rPr>
              <a:t>3</a:t>
            </a:r>
            <a:r>
              <a:rPr lang="fr-FR" sz="2800" dirty="0" smtClean="0"/>
              <a:t>(la retenue) =21 pour aller à </a:t>
            </a:r>
            <a:r>
              <a:rPr lang="fr-FR" sz="2800" dirty="0" smtClean="0">
                <a:solidFill>
                  <a:srgbClr val="00B050"/>
                </a:solidFill>
              </a:rPr>
              <a:t>18</a:t>
            </a:r>
            <a:r>
              <a:rPr lang="fr-FR" sz="2800" dirty="0" smtClean="0"/>
              <a:t> </a:t>
            </a:r>
          </a:p>
          <a:p>
            <a:endParaRPr lang="fr-FR" sz="2800" dirty="0"/>
          </a:p>
          <a:p>
            <a:r>
              <a:rPr lang="fr-FR" sz="2800" dirty="0" smtClean="0"/>
              <a:t>c’est trop grand… j’efface et je recommence avec </a:t>
            </a:r>
            <a:r>
              <a:rPr lang="fr-FR" sz="2800" dirty="0" smtClean="0">
                <a:solidFill>
                  <a:srgbClr val="FF0000"/>
                </a:solidFill>
              </a:rPr>
              <a:t>8</a:t>
            </a: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194192" y="3050812"/>
            <a:ext cx="1095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 </a:t>
            </a:r>
            <a:r>
              <a:rPr lang="fr-FR" sz="3600" dirty="0" smtClean="0">
                <a:solidFill>
                  <a:srgbClr val="00B050"/>
                </a:solidFill>
              </a:rPr>
              <a:t>1</a:t>
            </a:r>
            <a:r>
              <a:rPr lang="fr-FR" sz="3600" dirty="0" smtClean="0"/>
              <a:t> </a:t>
            </a:r>
            <a:r>
              <a:rPr lang="fr-FR" sz="3600" dirty="0" smtClean="0">
                <a:solidFill>
                  <a:srgbClr val="00B050"/>
                </a:solidFill>
              </a:rPr>
              <a:t>8</a:t>
            </a:r>
            <a:r>
              <a:rPr lang="fr-FR" sz="3600" dirty="0" smtClean="0">
                <a:solidFill>
                  <a:srgbClr val="7030A0"/>
                </a:solidFill>
              </a:rPr>
              <a:t>2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554541" y="28661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802195" y="343432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3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865569" y="3603123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5</a:t>
            </a:r>
            <a:endParaRPr lang="fr-FR" sz="3600" dirty="0"/>
          </a:p>
        </p:txBody>
      </p:sp>
      <p:sp>
        <p:nvSpPr>
          <p:cNvPr id="21" name="Flèche droite 20"/>
          <p:cNvSpPr/>
          <p:nvPr/>
        </p:nvSpPr>
        <p:spPr>
          <a:xfrm>
            <a:off x="2335237" y="3263705"/>
            <a:ext cx="675249" cy="2250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447087" y="320977"/>
            <a:ext cx="4728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deux chiffres au diviseur</a:t>
            </a:r>
            <a:endParaRPr lang="fr-FR" sz="2400" b="1" dirty="0"/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1658" y="320977"/>
            <a:ext cx="1428750" cy="1428750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85" y="5286844"/>
            <a:ext cx="14382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54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5215944" y="2498501"/>
            <a:ext cx="38636" cy="256289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5233182" y="3263705"/>
            <a:ext cx="10410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440160" y="2498501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2</a:t>
            </a:r>
            <a:r>
              <a:rPr lang="fr-FR" sz="3600" dirty="0" smtClean="0">
                <a:solidFill>
                  <a:srgbClr val="7030A0"/>
                </a:solidFill>
              </a:rPr>
              <a:t>3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331826" y="2498501"/>
            <a:ext cx="1225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8 723</a:t>
            </a:r>
            <a:endParaRPr lang="fr-FR" sz="3600" dirty="0"/>
          </a:p>
        </p:txBody>
      </p:sp>
      <p:sp>
        <p:nvSpPr>
          <p:cNvPr id="11" name="Arc 10"/>
          <p:cNvSpPr/>
          <p:nvPr/>
        </p:nvSpPr>
        <p:spPr>
          <a:xfrm rot="17362609">
            <a:off x="3500630" y="2293631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rc 11"/>
          <p:cNvSpPr/>
          <p:nvPr/>
        </p:nvSpPr>
        <p:spPr>
          <a:xfrm rot="17566723">
            <a:off x="5509532" y="2278673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5392214" y="3382579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3</a:t>
            </a:r>
            <a:r>
              <a:rPr lang="fr-FR" sz="3600" dirty="0" smtClean="0">
                <a:solidFill>
                  <a:srgbClr val="FF0000"/>
                </a:solidFill>
              </a:rPr>
              <a:t>8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194192" y="3050812"/>
            <a:ext cx="1095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 </a:t>
            </a:r>
            <a:r>
              <a:rPr lang="fr-FR" sz="3600" dirty="0" smtClean="0">
                <a:solidFill>
                  <a:srgbClr val="00B050"/>
                </a:solidFill>
              </a:rPr>
              <a:t>1</a:t>
            </a:r>
            <a:r>
              <a:rPr lang="fr-FR" sz="3600" dirty="0" smtClean="0"/>
              <a:t> </a:t>
            </a:r>
            <a:r>
              <a:rPr lang="fr-FR" sz="3600" dirty="0" smtClean="0">
                <a:solidFill>
                  <a:srgbClr val="00B050"/>
                </a:solidFill>
              </a:rPr>
              <a:t>8</a:t>
            </a:r>
            <a:r>
              <a:rPr lang="fr-FR" sz="3600" dirty="0" smtClean="0">
                <a:solidFill>
                  <a:srgbClr val="7030A0"/>
                </a:solidFill>
              </a:rPr>
              <a:t>2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554541" y="28661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1" name="Flèche droite 20"/>
          <p:cNvSpPr/>
          <p:nvPr/>
        </p:nvSpPr>
        <p:spPr>
          <a:xfrm>
            <a:off x="2335237" y="3263705"/>
            <a:ext cx="675249" cy="2250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447087" y="320977"/>
            <a:ext cx="4728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deux chiffres au diviseur</a:t>
            </a:r>
            <a:endParaRPr lang="fr-FR" sz="2400" b="1" dirty="0"/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1658" y="320977"/>
            <a:ext cx="1428750" cy="1428750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85" y="5286844"/>
            <a:ext cx="14382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08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5215944" y="2498501"/>
            <a:ext cx="38636" cy="256289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5233182" y="3263705"/>
            <a:ext cx="10410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440160" y="2498501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2</a:t>
            </a:r>
            <a:r>
              <a:rPr lang="fr-FR" sz="3600" dirty="0" smtClean="0">
                <a:solidFill>
                  <a:srgbClr val="7030A0"/>
                </a:solidFill>
              </a:rPr>
              <a:t>3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331826" y="2498501"/>
            <a:ext cx="1225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8 723</a:t>
            </a:r>
            <a:endParaRPr lang="fr-FR" sz="3600" dirty="0"/>
          </a:p>
        </p:txBody>
      </p:sp>
      <p:sp>
        <p:nvSpPr>
          <p:cNvPr id="11" name="Arc 10"/>
          <p:cNvSpPr/>
          <p:nvPr/>
        </p:nvSpPr>
        <p:spPr>
          <a:xfrm rot="17362609">
            <a:off x="3500630" y="2293631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rc 11"/>
          <p:cNvSpPr/>
          <p:nvPr/>
        </p:nvSpPr>
        <p:spPr>
          <a:xfrm rot="17566723">
            <a:off x="5509532" y="2278673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5392214" y="3382579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3</a:t>
            </a:r>
            <a:r>
              <a:rPr lang="fr-FR" sz="3600" dirty="0" smtClean="0">
                <a:solidFill>
                  <a:srgbClr val="FF0000"/>
                </a:solidFill>
              </a:rPr>
              <a:t>8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6770704" y="1590560"/>
            <a:ext cx="521548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Je commence par les unités :</a:t>
            </a:r>
          </a:p>
          <a:p>
            <a:r>
              <a:rPr lang="fr-FR" sz="2800" dirty="0" smtClean="0">
                <a:solidFill>
                  <a:srgbClr val="FF0000"/>
                </a:solidFill>
              </a:rPr>
              <a:t>8</a:t>
            </a:r>
            <a:r>
              <a:rPr lang="fr-FR" sz="2800" dirty="0" smtClean="0"/>
              <a:t> x</a:t>
            </a:r>
            <a:r>
              <a:rPr lang="fr-FR" sz="2800" dirty="0" smtClean="0">
                <a:solidFill>
                  <a:srgbClr val="7030A0"/>
                </a:solidFill>
              </a:rPr>
              <a:t>3</a:t>
            </a:r>
            <a:r>
              <a:rPr lang="fr-FR" sz="2800" dirty="0" smtClean="0"/>
              <a:t> =24        pour aller à </a:t>
            </a:r>
            <a:r>
              <a:rPr lang="fr-FR" sz="2800" dirty="0" smtClean="0">
                <a:solidFill>
                  <a:srgbClr val="7030A0"/>
                </a:solidFill>
              </a:rPr>
              <a:t>2</a:t>
            </a:r>
            <a:r>
              <a:rPr lang="fr-FR" sz="2800" dirty="0" smtClean="0"/>
              <a:t> … pour aller à </a:t>
            </a:r>
            <a:r>
              <a:rPr lang="fr-FR" sz="2800" dirty="0" smtClean="0">
                <a:solidFill>
                  <a:schemeClr val="accent4">
                    <a:lumMod val="75000"/>
                  </a:schemeClr>
                </a:solidFill>
              </a:rPr>
              <a:t>3</a:t>
            </a:r>
            <a:r>
              <a:rPr lang="fr-FR" sz="2800" dirty="0" smtClean="0">
                <a:solidFill>
                  <a:srgbClr val="7030A0"/>
                </a:solidFill>
              </a:rPr>
              <a:t>2</a:t>
            </a:r>
            <a:r>
              <a:rPr lang="fr-FR" sz="2800" dirty="0" smtClean="0"/>
              <a:t> = 8</a:t>
            </a:r>
          </a:p>
          <a:p>
            <a:endParaRPr lang="fr-FR" sz="2800" dirty="0" smtClean="0"/>
          </a:p>
        </p:txBody>
      </p:sp>
      <p:sp>
        <p:nvSpPr>
          <p:cNvPr id="18" name="ZoneTexte 17"/>
          <p:cNvSpPr txBox="1"/>
          <p:nvPr/>
        </p:nvSpPr>
        <p:spPr>
          <a:xfrm>
            <a:off x="3194192" y="3050812"/>
            <a:ext cx="1095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 </a:t>
            </a:r>
            <a:r>
              <a:rPr lang="fr-FR" sz="3600" dirty="0" smtClean="0">
                <a:solidFill>
                  <a:srgbClr val="00B050"/>
                </a:solidFill>
              </a:rPr>
              <a:t>1</a:t>
            </a:r>
            <a:r>
              <a:rPr lang="fr-FR" sz="3600" dirty="0" smtClean="0"/>
              <a:t> </a:t>
            </a:r>
            <a:r>
              <a:rPr lang="fr-FR" sz="3600" dirty="0" smtClean="0">
                <a:solidFill>
                  <a:srgbClr val="00B050"/>
                </a:solidFill>
              </a:rPr>
              <a:t>8</a:t>
            </a:r>
            <a:r>
              <a:rPr lang="fr-FR" sz="3600" dirty="0" smtClean="0">
                <a:solidFill>
                  <a:srgbClr val="7030A0"/>
                </a:solidFill>
              </a:rPr>
              <a:t>2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554541" y="28661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802195" y="343432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3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865569" y="3603123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8</a:t>
            </a:r>
            <a:endParaRPr lang="fr-FR" sz="3600" dirty="0"/>
          </a:p>
        </p:txBody>
      </p:sp>
      <p:sp>
        <p:nvSpPr>
          <p:cNvPr id="21" name="Flèche droite 20"/>
          <p:cNvSpPr/>
          <p:nvPr/>
        </p:nvSpPr>
        <p:spPr>
          <a:xfrm>
            <a:off x="2335237" y="3263705"/>
            <a:ext cx="675249" cy="2250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447087" y="320977"/>
            <a:ext cx="4728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deux chiffres au diviseur</a:t>
            </a:r>
            <a:endParaRPr lang="fr-FR" sz="2400" b="1" dirty="0"/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263" y="161810"/>
            <a:ext cx="1428750" cy="1428750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85" y="5286844"/>
            <a:ext cx="14382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64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5215944" y="2498501"/>
            <a:ext cx="38636" cy="256289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5233182" y="3263705"/>
            <a:ext cx="10410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440160" y="2498501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2</a:t>
            </a:r>
            <a:r>
              <a:rPr lang="fr-FR" sz="3600" dirty="0" smtClean="0">
                <a:solidFill>
                  <a:srgbClr val="7030A0"/>
                </a:solidFill>
              </a:rPr>
              <a:t>3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331826" y="2498501"/>
            <a:ext cx="1225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8 723</a:t>
            </a:r>
            <a:endParaRPr lang="fr-FR" sz="3600" dirty="0"/>
          </a:p>
        </p:txBody>
      </p:sp>
      <p:sp>
        <p:nvSpPr>
          <p:cNvPr id="11" name="Arc 10"/>
          <p:cNvSpPr/>
          <p:nvPr/>
        </p:nvSpPr>
        <p:spPr>
          <a:xfrm rot="17362609">
            <a:off x="3500630" y="2293631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rc 11"/>
          <p:cNvSpPr/>
          <p:nvPr/>
        </p:nvSpPr>
        <p:spPr>
          <a:xfrm rot="17566723">
            <a:off x="5509532" y="2278673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5392214" y="3382579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3</a:t>
            </a:r>
            <a:r>
              <a:rPr lang="fr-FR" sz="3600" dirty="0" smtClean="0">
                <a:solidFill>
                  <a:srgbClr val="FF0000"/>
                </a:solidFill>
              </a:rPr>
              <a:t>8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6770704" y="1590560"/>
            <a:ext cx="521548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800" dirty="0" smtClean="0"/>
          </a:p>
          <a:p>
            <a:r>
              <a:rPr lang="fr-FR" sz="2800" dirty="0" smtClean="0"/>
              <a:t>Puis les dizaines :</a:t>
            </a:r>
          </a:p>
          <a:p>
            <a:r>
              <a:rPr lang="fr-FR" sz="2800" dirty="0" smtClean="0">
                <a:solidFill>
                  <a:srgbClr val="FF0000"/>
                </a:solidFill>
              </a:rPr>
              <a:t>8</a:t>
            </a:r>
            <a:r>
              <a:rPr lang="fr-FR" sz="2800" dirty="0" smtClean="0"/>
              <a:t> x </a:t>
            </a:r>
            <a:r>
              <a:rPr lang="fr-FR" sz="2800" dirty="0" smtClean="0">
                <a:solidFill>
                  <a:srgbClr val="00B050"/>
                </a:solidFill>
              </a:rPr>
              <a:t>2</a:t>
            </a:r>
            <a:r>
              <a:rPr lang="fr-FR" sz="2800" dirty="0" smtClean="0"/>
              <a:t> = 16 plus </a:t>
            </a:r>
            <a:r>
              <a:rPr lang="fr-FR" sz="2800" dirty="0" smtClean="0">
                <a:solidFill>
                  <a:schemeClr val="accent4">
                    <a:lumMod val="75000"/>
                  </a:schemeClr>
                </a:solidFill>
              </a:rPr>
              <a:t>3</a:t>
            </a:r>
            <a:r>
              <a:rPr lang="fr-FR" sz="2800" dirty="0" smtClean="0"/>
              <a:t>(la retenue) =19 pour aller à </a:t>
            </a:r>
            <a:r>
              <a:rPr lang="fr-FR" sz="2800" dirty="0" smtClean="0">
                <a:solidFill>
                  <a:srgbClr val="00B050"/>
                </a:solidFill>
              </a:rPr>
              <a:t>18</a:t>
            </a:r>
            <a:r>
              <a:rPr lang="fr-FR" sz="2800" dirty="0" smtClean="0"/>
              <a:t> </a:t>
            </a:r>
          </a:p>
          <a:p>
            <a:endParaRPr lang="fr-FR" sz="2800" dirty="0"/>
          </a:p>
          <a:p>
            <a:r>
              <a:rPr lang="fr-FR" sz="2800" dirty="0" smtClean="0"/>
              <a:t>c’est trop grand… j’efface et je recommence avec </a:t>
            </a:r>
            <a:r>
              <a:rPr lang="fr-FR" sz="2800" dirty="0" smtClean="0">
                <a:solidFill>
                  <a:srgbClr val="FF0000"/>
                </a:solidFill>
              </a:rPr>
              <a:t>7</a:t>
            </a: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194192" y="3050812"/>
            <a:ext cx="1095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 </a:t>
            </a:r>
            <a:r>
              <a:rPr lang="fr-FR" sz="3600" dirty="0" smtClean="0">
                <a:solidFill>
                  <a:srgbClr val="00B050"/>
                </a:solidFill>
              </a:rPr>
              <a:t>1</a:t>
            </a:r>
            <a:r>
              <a:rPr lang="fr-FR" sz="3600" dirty="0" smtClean="0"/>
              <a:t> </a:t>
            </a:r>
            <a:r>
              <a:rPr lang="fr-FR" sz="3600" dirty="0" smtClean="0">
                <a:solidFill>
                  <a:srgbClr val="00B050"/>
                </a:solidFill>
              </a:rPr>
              <a:t>8</a:t>
            </a:r>
            <a:r>
              <a:rPr lang="fr-FR" sz="3600" dirty="0" smtClean="0">
                <a:solidFill>
                  <a:srgbClr val="7030A0"/>
                </a:solidFill>
              </a:rPr>
              <a:t>2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554541" y="28661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802195" y="343432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3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865569" y="3603123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8</a:t>
            </a:r>
            <a:endParaRPr lang="fr-FR" sz="3600" dirty="0"/>
          </a:p>
        </p:txBody>
      </p:sp>
      <p:sp>
        <p:nvSpPr>
          <p:cNvPr id="21" name="Flèche droite 20"/>
          <p:cNvSpPr/>
          <p:nvPr/>
        </p:nvSpPr>
        <p:spPr>
          <a:xfrm>
            <a:off x="2335237" y="3263705"/>
            <a:ext cx="675249" cy="2250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447087" y="320977"/>
            <a:ext cx="4728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deux chiffres au diviseur</a:t>
            </a:r>
            <a:endParaRPr lang="fr-FR" sz="2400" b="1" dirty="0"/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1658" y="320977"/>
            <a:ext cx="1428750" cy="1428750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85" y="5286844"/>
            <a:ext cx="14382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20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5215944" y="2498501"/>
            <a:ext cx="38636" cy="256289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5233182" y="3263705"/>
            <a:ext cx="10410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440160" y="2498501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2</a:t>
            </a:r>
            <a:r>
              <a:rPr lang="fr-FR" sz="3600" dirty="0" smtClean="0">
                <a:solidFill>
                  <a:srgbClr val="7030A0"/>
                </a:solidFill>
              </a:rPr>
              <a:t>3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331826" y="2498501"/>
            <a:ext cx="1225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8 723</a:t>
            </a:r>
            <a:endParaRPr lang="fr-FR" sz="3600" dirty="0"/>
          </a:p>
        </p:txBody>
      </p:sp>
      <p:sp>
        <p:nvSpPr>
          <p:cNvPr id="11" name="Arc 10"/>
          <p:cNvSpPr/>
          <p:nvPr/>
        </p:nvSpPr>
        <p:spPr>
          <a:xfrm rot="17362609">
            <a:off x="3500630" y="2293631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rc 11"/>
          <p:cNvSpPr/>
          <p:nvPr/>
        </p:nvSpPr>
        <p:spPr>
          <a:xfrm rot="17566723">
            <a:off x="5509532" y="2278673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5392214" y="3382579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3</a:t>
            </a:r>
            <a:r>
              <a:rPr lang="fr-FR" sz="3600" dirty="0" smtClean="0">
                <a:solidFill>
                  <a:srgbClr val="FF0000"/>
                </a:solidFill>
              </a:rPr>
              <a:t>7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194192" y="3050812"/>
            <a:ext cx="1095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 </a:t>
            </a:r>
            <a:r>
              <a:rPr lang="fr-FR" sz="3600" dirty="0" smtClean="0">
                <a:solidFill>
                  <a:srgbClr val="00B050"/>
                </a:solidFill>
              </a:rPr>
              <a:t>1</a:t>
            </a:r>
            <a:r>
              <a:rPr lang="fr-FR" sz="3600" dirty="0" smtClean="0"/>
              <a:t> </a:t>
            </a:r>
            <a:r>
              <a:rPr lang="fr-FR" sz="3600" dirty="0" smtClean="0">
                <a:solidFill>
                  <a:srgbClr val="00B050"/>
                </a:solidFill>
              </a:rPr>
              <a:t>8</a:t>
            </a:r>
            <a:r>
              <a:rPr lang="fr-FR" sz="3600" dirty="0" smtClean="0">
                <a:solidFill>
                  <a:srgbClr val="7030A0"/>
                </a:solidFill>
              </a:rPr>
              <a:t>2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554541" y="28661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2" name="Flèche droite 21"/>
          <p:cNvSpPr/>
          <p:nvPr/>
        </p:nvSpPr>
        <p:spPr>
          <a:xfrm>
            <a:off x="2335237" y="3263705"/>
            <a:ext cx="675249" cy="2250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447087" y="320977"/>
            <a:ext cx="4728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deux chiffres au diviseur</a:t>
            </a:r>
            <a:endParaRPr lang="fr-FR" sz="2400" b="1" dirty="0"/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1658" y="320977"/>
            <a:ext cx="1428750" cy="1428750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85" y="5286844"/>
            <a:ext cx="14382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8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223493" y="643943"/>
            <a:ext cx="4608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deux chiffres au diviseur</a:t>
            </a:r>
            <a:endParaRPr lang="fr-FR" sz="2400" b="1" dirty="0"/>
          </a:p>
        </p:txBody>
      </p:sp>
      <p:cxnSp>
        <p:nvCxnSpPr>
          <p:cNvPr id="4" name="Connecteur droit 3"/>
          <p:cNvCxnSpPr/>
          <p:nvPr/>
        </p:nvCxnSpPr>
        <p:spPr>
          <a:xfrm>
            <a:off x="5215944" y="2498501"/>
            <a:ext cx="38636" cy="256289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5233182" y="3263705"/>
            <a:ext cx="10410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440160" y="2498501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2</a:t>
            </a:r>
            <a:r>
              <a:rPr lang="fr-FR" sz="3600" dirty="0" smtClean="0">
                <a:solidFill>
                  <a:srgbClr val="7030A0"/>
                </a:solidFill>
              </a:rPr>
              <a:t>3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331826" y="2498501"/>
            <a:ext cx="1225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8 723</a:t>
            </a:r>
            <a:endParaRPr lang="fr-FR" sz="3600" dirty="0"/>
          </a:p>
        </p:txBody>
      </p:sp>
      <p:sp>
        <p:nvSpPr>
          <p:cNvPr id="11" name="Arc 10"/>
          <p:cNvSpPr/>
          <p:nvPr/>
        </p:nvSpPr>
        <p:spPr>
          <a:xfrm rot="17362609">
            <a:off x="3500630" y="2293631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rc 11"/>
          <p:cNvSpPr/>
          <p:nvPr/>
        </p:nvSpPr>
        <p:spPr>
          <a:xfrm rot="17566723">
            <a:off x="5509532" y="2278673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5392214" y="3382579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3</a:t>
            </a:r>
            <a:r>
              <a:rPr lang="fr-FR" sz="3600" dirty="0" smtClean="0">
                <a:solidFill>
                  <a:srgbClr val="FF0000"/>
                </a:solidFill>
              </a:rPr>
              <a:t>7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6728501" y="1496540"/>
            <a:ext cx="521548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Je commence par les unités :</a:t>
            </a:r>
          </a:p>
          <a:p>
            <a:r>
              <a:rPr lang="fr-FR" sz="2800" dirty="0" smtClean="0">
                <a:solidFill>
                  <a:srgbClr val="FF0000"/>
                </a:solidFill>
              </a:rPr>
              <a:t>7</a:t>
            </a:r>
            <a:r>
              <a:rPr lang="fr-FR" sz="2800" dirty="0" smtClean="0"/>
              <a:t> x</a:t>
            </a:r>
            <a:r>
              <a:rPr lang="fr-FR" sz="2800" dirty="0" smtClean="0">
                <a:solidFill>
                  <a:srgbClr val="7030A0"/>
                </a:solidFill>
              </a:rPr>
              <a:t>3</a:t>
            </a:r>
            <a:r>
              <a:rPr lang="fr-FR" sz="2800" dirty="0" smtClean="0"/>
              <a:t> =21        pour aller à </a:t>
            </a:r>
            <a:r>
              <a:rPr lang="fr-FR" sz="2800" dirty="0" smtClean="0">
                <a:solidFill>
                  <a:srgbClr val="7030A0"/>
                </a:solidFill>
              </a:rPr>
              <a:t>2</a:t>
            </a:r>
            <a:r>
              <a:rPr lang="fr-FR" sz="2800" dirty="0" smtClean="0"/>
              <a:t> … pour aller à </a:t>
            </a:r>
            <a:r>
              <a:rPr lang="fr-FR" sz="2800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fr-FR" sz="2800" dirty="0" smtClean="0">
                <a:solidFill>
                  <a:srgbClr val="7030A0"/>
                </a:solidFill>
              </a:rPr>
              <a:t>2</a:t>
            </a:r>
            <a:r>
              <a:rPr lang="fr-FR" sz="2800" dirty="0" smtClean="0"/>
              <a:t> = 1</a:t>
            </a:r>
          </a:p>
          <a:p>
            <a:endParaRPr lang="fr-FR" sz="2800" dirty="0" smtClean="0"/>
          </a:p>
        </p:txBody>
      </p:sp>
      <p:sp>
        <p:nvSpPr>
          <p:cNvPr id="18" name="ZoneTexte 17"/>
          <p:cNvSpPr txBox="1"/>
          <p:nvPr/>
        </p:nvSpPr>
        <p:spPr>
          <a:xfrm>
            <a:off x="3194192" y="3050812"/>
            <a:ext cx="1095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 </a:t>
            </a:r>
            <a:r>
              <a:rPr lang="fr-FR" sz="3600" dirty="0" smtClean="0">
                <a:solidFill>
                  <a:srgbClr val="00B050"/>
                </a:solidFill>
              </a:rPr>
              <a:t>1</a:t>
            </a:r>
            <a:r>
              <a:rPr lang="fr-FR" sz="3600" dirty="0" smtClean="0"/>
              <a:t> </a:t>
            </a:r>
            <a:r>
              <a:rPr lang="fr-FR" sz="3600" dirty="0" smtClean="0">
                <a:solidFill>
                  <a:srgbClr val="00B050"/>
                </a:solidFill>
              </a:rPr>
              <a:t>8</a:t>
            </a:r>
            <a:r>
              <a:rPr lang="fr-FR" sz="3600" dirty="0" smtClean="0">
                <a:solidFill>
                  <a:srgbClr val="7030A0"/>
                </a:solidFill>
              </a:rPr>
              <a:t>2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554541" y="28661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802195" y="343432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868883" y="3603123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1</a:t>
            </a:r>
            <a:endParaRPr lang="fr-FR" sz="3600" dirty="0"/>
          </a:p>
        </p:txBody>
      </p:sp>
      <p:sp>
        <p:nvSpPr>
          <p:cNvPr id="22" name="Flèche droite 21"/>
          <p:cNvSpPr/>
          <p:nvPr/>
        </p:nvSpPr>
        <p:spPr>
          <a:xfrm>
            <a:off x="2335237" y="3263705"/>
            <a:ext cx="675249" cy="2250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238" y="160400"/>
            <a:ext cx="1428750" cy="1428750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85" y="5286844"/>
            <a:ext cx="14382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34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223493" y="643943"/>
            <a:ext cx="4608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deux chiffres au diviseur</a:t>
            </a:r>
            <a:endParaRPr lang="fr-FR" sz="2400" b="1" dirty="0"/>
          </a:p>
        </p:txBody>
      </p:sp>
      <p:cxnSp>
        <p:nvCxnSpPr>
          <p:cNvPr id="4" name="Connecteur droit 3"/>
          <p:cNvCxnSpPr/>
          <p:nvPr/>
        </p:nvCxnSpPr>
        <p:spPr>
          <a:xfrm>
            <a:off x="5215944" y="2498501"/>
            <a:ext cx="38636" cy="256289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5233182" y="3263705"/>
            <a:ext cx="10410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440160" y="2498501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2</a:t>
            </a:r>
            <a:r>
              <a:rPr lang="fr-FR" sz="3600" dirty="0" smtClean="0">
                <a:solidFill>
                  <a:srgbClr val="7030A0"/>
                </a:solidFill>
              </a:rPr>
              <a:t>3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331826" y="2498501"/>
            <a:ext cx="1225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8 723</a:t>
            </a:r>
            <a:endParaRPr lang="fr-FR" sz="3600" dirty="0"/>
          </a:p>
        </p:txBody>
      </p:sp>
      <p:sp>
        <p:nvSpPr>
          <p:cNvPr id="11" name="Arc 10"/>
          <p:cNvSpPr/>
          <p:nvPr/>
        </p:nvSpPr>
        <p:spPr>
          <a:xfrm rot="17362609">
            <a:off x="3500630" y="2293631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rc 11"/>
          <p:cNvSpPr/>
          <p:nvPr/>
        </p:nvSpPr>
        <p:spPr>
          <a:xfrm rot="17566723">
            <a:off x="5509532" y="2278673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5392214" y="3382579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3</a:t>
            </a:r>
            <a:r>
              <a:rPr lang="fr-FR" sz="3600" dirty="0" smtClean="0">
                <a:solidFill>
                  <a:srgbClr val="FF0000"/>
                </a:solidFill>
              </a:rPr>
              <a:t>7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6728501" y="1496540"/>
            <a:ext cx="521548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800" dirty="0" smtClean="0"/>
          </a:p>
          <a:p>
            <a:r>
              <a:rPr lang="fr-FR" sz="2800" dirty="0" smtClean="0"/>
              <a:t>Puis les dizaines :</a:t>
            </a:r>
          </a:p>
          <a:p>
            <a:r>
              <a:rPr lang="fr-FR" sz="2800" dirty="0" smtClean="0">
                <a:solidFill>
                  <a:srgbClr val="FF0000"/>
                </a:solidFill>
              </a:rPr>
              <a:t>7</a:t>
            </a:r>
            <a:r>
              <a:rPr lang="fr-FR" sz="2800" dirty="0" smtClean="0"/>
              <a:t> x </a:t>
            </a:r>
            <a:r>
              <a:rPr lang="fr-FR" sz="2800" dirty="0" smtClean="0">
                <a:solidFill>
                  <a:srgbClr val="00B050"/>
                </a:solidFill>
              </a:rPr>
              <a:t>2</a:t>
            </a:r>
            <a:r>
              <a:rPr lang="fr-FR" sz="2800" dirty="0" smtClean="0"/>
              <a:t> = 14 plus </a:t>
            </a:r>
            <a:r>
              <a:rPr lang="fr-FR" sz="2800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fr-FR" sz="2800" dirty="0" smtClean="0"/>
              <a:t>(la retenue) =16 pour aller à </a:t>
            </a:r>
            <a:r>
              <a:rPr lang="fr-FR" sz="2800" dirty="0" smtClean="0">
                <a:solidFill>
                  <a:srgbClr val="00B050"/>
                </a:solidFill>
              </a:rPr>
              <a:t>18</a:t>
            </a:r>
            <a:r>
              <a:rPr lang="fr-FR" sz="2800" dirty="0" smtClean="0"/>
              <a:t> = 2</a:t>
            </a: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194192" y="3050812"/>
            <a:ext cx="1095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 </a:t>
            </a:r>
            <a:r>
              <a:rPr lang="fr-FR" sz="3600" dirty="0" smtClean="0">
                <a:solidFill>
                  <a:srgbClr val="00B050"/>
                </a:solidFill>
              </a:rPr>
              <a:t>1</a:t>
            </a:r>
            <a:r>
              <a:rPr lang="fr-FR" sz="3600" dirty="0" smtClean="0"/>
              <a:t> </a:t>
            </a:r>
            <a:r>
              <a:rPr lang="fr-FR" sz="3600" dirty="0" smtClean="0">
                <a:solidFill>
                  <a:srgbClr val="00B050"/>
                </a:solidFill>
              </a:rPr>
              <a:t>8</a:t>
            </a:r>
            <a:r>
              <a:rPr lang="fr-FR" sz="3600" dirty="0" smtClean="0">
                <a:solidFill>
                  <a:srgbClr val="7030A0"/>
                </a:solidFill>
              </a:rPr>
              <a:t>2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554541" y="28661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802195" y="343432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658198" y="3603123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21</a:t>
            </a:r>
            <a:endParaRPr lang="fr-FR" sz="3600" dirty="0"/>
          </a:p>
        </p:txBody>
      </p:sp>
      <p:sp>
        <p:nvSpPr>
          <p:cNvPr id="22" name="Flèche droite 21"/>
          <p:cNvSpPr/>
          <p:nvPr/>
        </p:nvSpPr>
        <p:spPr>
          <a:xfrm>
            <a:off x="2335237" y="3263705"/>
            <a:ext cx="675249" cy="2250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1658" y="320977"/>
            <a:ext cx="1428750" cy="1428750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85" y="5286844"/>
            <a:ext cx="14382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19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47087" y="320977"/>
            <a:ext cx="48694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deux chiffres aux diviseurs</a:t>
            </a:r>
            <a:endParaRPr lang="fr-FR" sz="2400" b="1" dirty="0"/>
          </a:p>
        </p:txBody>
      </p:sp>
      <p:cxnSp>
        <p:nvCxnSpPr>
          <p:cNvPr id="4" name="Connecteur droit 3"/>
          <p:cNvCxnSpPr/>
          <p:nvPr/>
        </p:nvCxnSpPr>
        <p:spPr>
          <a:xfrm>
            <a:off x="5215944" y="2498501"/>
            <a:ext cx="38636" cy="256289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5233182" y="3263705"/>
            <a:ext cx="10410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440160" y="2498501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2</a:t>
            </a:r>
            <a:r>
              <a:rPr lang="fr-FR" sz="3600" dirty="0" smtClean="0">
                <a:solidFill>
                  <a:srgbClr val="7030A0"/>
                </a:solidFill>
              </a:rPr>
              <a:t>3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331826" y="2498501"/>
            <a:ext cx="1225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8</a:t>
            </a:r>
            <a:r>
              <a:rPr lang="fr-FR" sz="3600" dirty="0" smtClean="0"/>
              <a:t> </a:t>
            </a:r>
            <a:r>
              <a:rPr lang="fr-FR" sz="3600" dirty="0" smtClean="0">
                <a:solidFill>
                  <a:srgbClr val="7030A0"/>
                </a:solidFill>
              </a:rPr>
              <a:t>7</a:t>
            </a:r>
            <a:r>
              <a:rPr lang="fr-FR" sz="3600" dirty="0" smtClean="0"/>
              <a:t>23</a:t>
            </a:r>
            <a:endParaRPr lang="fr-FR" sz="3600" dirty="0"/>
          </a:p>
        </p:txBody>
      </p:sp>
      <p:sp>
        <p:nvSpPr>
          <p:cNvPr id="9" name="ZoneTexte 8"/>
          <p:cNvSpPr txBox="1"/>
          <p:nvPr/>
        </p:nvSpPr>
        <p:spPr>
          <a:xfrm>
            <a:off x="6072580" y="4671788"/>
            <a:ext cx="568271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Comme il y a deux chiffres au diviseur</a:t>
            </a:r>
          </a:p>
          <a:p>
            <a:r>
              <a:rPr lang="fr-FR" sz="2800" dirty="0" smtClean="0"/>
              <a:t>Je prends deux chiffres au dividende</a:t>
            </a:r>
            <a:endParaRPr lang="fr-FR" sz="2800" dirty="0"/>
          </a:p>
        </p:txBody>
      </p:sp>
      <p:sp>
        <p:nvSpPr>
          <p:cNvPr id="11" name="Arc 10"/>
          <p:cNvSpPr/>
          <p:nvPr/>
        </p:nvSpPr>
        <p:spPr>
          <a:xfrm rot="17362609">
            <a:off x="3500630" y="2293631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rc 11"/>
          <p:cNvSpPr/>
          <p:nvPr/>
        </p:nvSpPr>
        <p:spPr>
          <a:xfrm rot="17566723">
            <a:off x="5509532" y="2278673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447087" y="320977"/>
            <a:ext cx="4728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deux chiffres au diviseur</a:t>
            </a:r>
            <a:endParaRPr lang="fr-FR" sz="2400" b="1" dirty="0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4538" y="320977"/>
            <a:ext cx="1428750" cy="1428750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85" y="5286844"/>
            <a:ext cx="14382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04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5215944" y="2498501"/>
            <a:ext cx="38636" cy="256289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5233182" y="3263705"/>
            <a:ext cx="10410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440160" y="2498501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2</a:t>
            </a:r>
            <a:r>
              <a:rPr lang="fr-FR" sz="3600" dirty="0" smtClean="0">
                <a:solidFill>
                  <a:srgbClr val="7030A0"/>
                </a:solidFill>
              </a:rPr>
              <a:t>3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331826" y="2498501"/>
            <a:ext cx="1225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8 723</a:t>
            </a:r>
            <a:endParaRPr lang="fr-FR" sz="3600" dirty="0"/>
          </a:p>
        </p:txBody>
      </p:sp>
      <p:sp>
        <p:nvSpPr>
          <p:cNvPr id="11" name="Arc 10"/>
          <p:cNvSpPr/>
          <p:nvPr/>
        </p:nvSpPr>
        <p:spPr>
          <a:xfrm rot="17362609">
            <a:off x="3500630" y="2293631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rc 11"/>
          <p:cNvSpPr/>
          <p:nvPr/>
        </p:nvSpPr>
        <p:spPr>
          <a:xfrm rot="17566723">
            <a:off x="5509532" y="2278673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5392214" y="3382579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37</a:t>
            </a:r>
            <a:endParaRPr lang="fr-FR" sz="3600" dirty="0"/>
          </a:p>
        </p:txBody>
      </p:sp>
      <p:sp>
        <p:nvSpPr>
          <p:cNvPr id="18" name="ZoneTexte 17"/>
          <p:cNvSpPr txBox="1"/>
          <p:nvPr/>
        </p:nvSpPr>
        <p:spPr>
          <a:xfrm>
            <a:off x="3194192" y="3050812"/>
            <a:ext cx="1095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 </a:t>
            </a:r>
            <a:r>
              <a:rPr lang="fr-FR" sz="3600" dirty="0" smtClean="0">
                <a:solidFill>
                  <a:srgbClr val="00B050"/>
                </a:solidFill>
              </a:rPr>
              <a:t>1</a:t>
            </a:r>
            <a:r>
              <a:rPr lang="fr-FR" sz="3600" dirty="0" smtClean="0"/>
              <a:t> </a:t>
            </a:r>
            <a:r>
              <a:rPr lang="fr-FR" sz="3600" dirty="0" smtClean="0">
                <a:solidFill>
                  <a:srgbClr val="00B050"/>
                </a:solidFill>
              </a:rPr>
              <a:t>8</a:t>
            </a:r>
            <a:r>
              <a:rPr lang="fr-FR" sz="3600" dirty="0" smtClean="0">
                <a:solidFill>
                  <a:srgbClr val="7030A0"/>
                </a:solidFill>
              </a:rPr>
              <a:t>2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554541" y="28661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802195" y="343432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658198" y="3603123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213</a:t>
            </a:r>
            <a:endParaRPr lang="fr-FR" sz="3600" dirty="0"/>
          </a:p>
        </p:txBody>
      </p:sp>
      <p:sp>
        <p:nvSpPr>
          <p:cNvPr id="21" name="ZoneTexte 20"/>
          <p:cNvSpPr txBox="1"/>
          <p:nvPr/>
        </p:nvSpPr>
        <p:spPr>
          <a:xfrm>
            <a:off x="7591386" y="2569003"/>
            <a:ext cx="25218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Je descends le 3</a:t>
            </a:r>
            <a:endParaRPr lang="fr-FR" sz="2800" dirty="0"/>
          </a:p>
        </p:txBody>
      </p:sp>
      <p:sp>
        <p:nvSpPr>
          <p:cNvPr id="22" name="Flèche droite 21"/>
          <p:cNvSpPr/>
          <p:nvPr/>
        </p:nvSpPr>
        <p:spPr>
          <a:xfrm>
            <a:off x="2335237" y="3263705"/>
            <a:ext cx="675249" cy="2250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Flèche vers le bas 2"/>
          <p:cNvSpPr/>
          <p:nvPr/>
        </p:nvSpPr>
        <p:spPr>
          <a:xfrm>
            <a:off x="4289364" y="3092223"/>
            <a:ext cx="136734" cy="5015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447087" y="320977"/>
            <a:ext cx="4728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deux chiffres au diviseur</a:t>
            </a:r>
            <a:endParaRPr lang="fr-FR" sz="2400" b="1" dirty="0"/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1658" y="320977"/>
            <a:ext cx="1428750" cy="1428750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85" y="5286844"/>
            <a:ext cx="14382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43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5215944" y="2498501"/>
            <a:ext cx="38636" cy="256289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5233182" y="3263705"/>
            <a:ext cx="10410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440160" y="2498501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2</a:t>
            </a:r>
            <a:r>
              <a:rPr lang="fr-FR" sz="3600" dirty="0" smtClean="0">
                <a:solidFill>
                  <a:srgbClr val="7030A0"/>
                </a:solidFill>
              </a:rPr>
              <a:t>3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331826" y="2498501"/>
            <a:ext cx="1225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8 723</a:t>
            </a:r>
            <a:endParaRPr lang="fr-FR" sz="3600" dirty="0"/>
          </a:p>
        </p:txBody>
      </p:sp>
      <p:sp>
        <p:nvSpPr>
          <p:cNvPr id="11" name="Arc 10"/>
          <p:cNvSpPr/>
          <p:nvPr/>
        </p:nvSpPr>
        <p:spPr>
          <a:xfrm rot="17362609">
            <a:off x="3500630" y="2293631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rc 11"/>
          <p:cNvSpPr/>
          <p:nvPr/>
        </p:nvSpPr>
        <p:spPr>
          <a:xfrm rot="17566723">
            <a:off x="5509532" y="2278673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5392214" y="3382579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37</a:t>
            </a:r>
            <a:r>
              <a:rPr lang="fr-FR" sz="3600" dirty="0" smtClean="0">
                <a:solidFill>
                  <a:srgbClr val="FF0000"/>
                </a:solidFill>
              </a:rPr>
              <a:t>9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194192" y="3050812"/>
            <a:ext cx="1095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 1 82</a:t>
            </a:r>
            <a:endParaRPr lang="fr-FR" sz="3600" dirty="0"/>
          </a:p>
        </p:txBody>
      </p:sp>
      <p:sp>
        <p:nvSpPr>
          <p:cNvPr id="19" name="ZoneTexte 18"/>
          <p:cNvSpPr txBox="1"/>
          <p:nvPr/>
        </p:nvSpPr>
        <p:spPr>
          <a:xfrm>
            <a:off x="3554541" y="28661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802195" y="343432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658198" y="3603123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21</a:t>
            </a:r>
            <a:r>
              <a:rPr lang="fr-FR" sz="3600" dirty="0" smtClean="0">
                <a:solidFill>
                  <a:srgbClr val="7030A0"/>
                </a:solidFill>
              </a:rPr>
              <a:t>3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7109564" y="1913725"/>
            <a:ext cx="469782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Dans 213 combien de fois 23</a:t>
            </a:r>
          </a:p>
          <a:p>
            <a:r>
              <a:rPr lang="fr-FR" sz="2800" dirty="0" smtClean="0"/>
              <a:t>Ou (je cache les unités)</a:t>
            </a:r>
          </a:p>
          <a:p>
            <a:r>
              <a:rPr lang="fr-FR" sz="2800" dirty="0" smtClean="0"/>
              <a:t>Dans 21 combien de fois 2  =  </a:t>
            </a:r>
            <a:r>
              <a:rPr lang="fr-FR" sz="2800" dirty="0" smtClean="0">
                <a:solidFill>
                  <a:srgbClr val="FF0000"/>
                </a:solidFill>
              </a:rPr>
              <a:t>9</a:t>
            </a:r>
          </a:p>
          <a:p>
            <a:r>
              <a:rPr lang="fr-FR" sz="2800" dirty="0" smtClean="0">
                <a:solidFill>
                  <a:srgbClr val="FF0000"/>
                </a:solidFill>
              </a:rPr>
              <a:t>(9 est le plus grand possible)</a:t>
            </a: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24" name="Flèche droite 23"/>
          <p:cNvSpPr/>
          <p:nvPr/>
        </p:nvSpPr>
        <p:spPr>
          <a:xfrm>
            <a:off x="2714529" y="3860757"/>
            <a:ext cx="675249" cy="2250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447087" y="320977"/>
            <a:ext cx="4728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deux chiffres au diviseur</a:t>
            </a:r>
            <a:endParaRPr lang="fr-FR" sz="2400" b="1" dirty="0"/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1658" y="320977"/>
            <a:ext cx="1428750" cy="1428750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85" y="5286844"/>
            <a:ext cx="14382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45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5215944" y="2498501"/>
            <a:ext cx="38636" cy="256289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5233182" y="3263705"/>
            <a:ext cx="10410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440160" y="2498501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2</a:t>
            </a:r>
            <a:r>
              <a:rPr lang="fr-FR" sz="3600" dirty="0" smtClean="0">
                <a:solidFill>
                  <a:srgbClr val="7030A0"/>
                </a:solidFill>
              </a:rPr>
              <a:t>3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331826" y="2498501"/>
            <a:ext cx="1225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8 723</a:t>
            </a:r>
            <a:endParaRPr lang="fr-FR" sz="3600" dirty="0"/>
          </a:p>
        </p:txBody>
      </p:sp>
      <p:sp>
        <p:nvSpPr>
          <p:cNvPr id="11" name="Arc 10"/>
          <p:cNvSpPr/>
          <p:nvPr/>
        </p:nvSpPr>
        <p:spPr>
          <a:xfrm rot="17362609">
            <a:off x="3500630" y="2293631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rc 11"/>
          <p:cNvSpPr/>
          <p:nvPr/>
        </p:nvSpPr>
        <p:spPr>
          <a:xfrm rot="17566723">
            <a:off x="5509532" y="2278673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5392214" y="3382579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37</a:t>
            </a:r>
            <a:r>
              <a:rPr lang="fr-FR" sz="3600" dirty="0" smtClean="0">
                <a:solidFill>
                  <a:srgbClr val="FF0000"/>
                </a:solidFill>
              </a:rPr>
              <a:t>9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6806964" y="1964067"/>
            <a:ext cx="521548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Je commence par les unités :</a:t>
            </a:r>
          </a:p>
          <a:p>
            <a:r>
              <a:rPr lang="fr-FR" sz="2800" dirty="0" smtClean="0">
                <a:solidFill>
                  <a:srgbClr val="FF0000"/>
                </a:solidFill>
              </a:rPr>
              <a:t>9</a:t>
            </a:r>
            <a:r>
              <a:rPr lang="fr-FR" sz="2800" dirty="0" smtClean="0"/>
              <a:t> x</a:t>
            </a:r>
            <a:r>
              <a:rPr lang="fr-FR" sz="2800" dirty="0" smtClean="0">
                <a:solidFill>
                  <a:srgbClr val="7030A0"/>
                </a:solidFill>
              </a:rPr>
              <a:t>3</a:t>
            </a:r>
            <a:r>
              <a:rPr lang="fr-FR" sz="2800" dirty="0" smtClean="0"/>
              <a:t> =27        pour aller à </a:t>
            </a:r>
            <a:r>
              <a:rPr lang="fr-FR" sz="2800" dirty="0" smtClean="0">
                <a:solidFill>
                  <a:srgbClr val="7030A0"/>
                </a:solidFill>
              </a:rPr>
              <a:t>3</a:t>
            </a:r>
            <a:r>
              <a:rPr lang="fr-FR" sz="2800" dirty="0" smtClean="0"/>
              <a:t> … pour aller à </a:t>
            </a:r>
            <a:r>
              <a:rPr lang="fr-FR" sz="2800" dirty="0" smtClean="0">
                <a:solidFill>
                  <a:schemeClr val="accent4">
                    <a:lumMod val="75000"/>
                  </a:schemeClr>
                </a:solidFill>
              </a:rPr>
              <a:t>3</a:t>
            </a:r>
            <a:r>
              <a:rPr lang="fr-FR" sz="2800" dirty="0" smtClean="0">
                <a:solidFill>
                  <a:srgbClr val="7030A0"/>
                </a:solidFill>
              </a:rPr>
              <a:t>3</a:t>
            </a:r>
            <a:r>
              <a:rPr lang="fr-FR" sz="2800" dirty="0" smtClean="0"/>
              <a:t> = 6</a:t>
            </a:r>
          </a:p>
          <a:p>
            <a:endParaRPr lang="fr-FR" sz="2800" dirty="0" smtClean="0"/>
          </a:p>
        </p:txBody>
      </p:sp>
      <p:sp>
        <p:nvSpPr>
          <p:cNvPr id="18" name="ZoneTexte 17"/>
          <p:cNvSpPr txBox="1"/>
          <p:nvPr/>
        </p:nvSpPr>
        <p:spPr>
          <a:xfrm>
            <a:off x="3194192" y="3050812"/>
            <a:ext cx="1095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 1 82</a:t>
            </a:r>
            <a:endParaRPr lang="fr-FR" sz="3600" dirty="0"/>
          </a:p>
        </p:txBody>
      </p:sp>
      <p:sp>
        <p:nvSpPr>
          <p:cNvPr id="19" name="ZoneTexte 18"/>
          <p:cNvSpPr txBox="1"/>
          <p:nvPr/>
        </p:nvSpPr>
        <p:spPr>
          <a:xfrm>
            <a:off x="3554541" y="28661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802195" y="343432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658198" y="3603123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21</a:t>
            </a:r>
            <a:r>
              <a:rPr lang="fr-FR" sz="3600" dirty="0" smtClean="0">
                <a:solidFill>
                  <a:srgbClr val="7030A0"/>
                </a:solidFill>
              </a:rPr>
              <a:t>3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4058891" y="401278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3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125297" y="4155434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6</a:t>
            </a:r>
            <a:endParaRPr lang="fr-FR" sz="3600" dirty="0"/>
          </a:p>
        </p:txBody>
      </p:sp>
      <p:sp>
        <p:nvSpPr>
          <p:cNvPr id="21" name="Flèche droite 20"/>
          <p:cNvSpPr/>
          <p:nvPr/>
        </p:nvSpPr>
        <p:spPr>
          <a:xfrm>
            <a:off x="2714529" y="3860757"/>
            <a:ext cx="675249" cy="2250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447087" y="320977"/>
            <a:ext cx="4728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deux chiffres au diviseur</a:t>
            </a:r>
            <a:endParaRPr lang="fr-FR" sz="2400" b="1" dirty="0"/>
          </a:p>
        </p:txBody>
      </p:sp>
      <p:pic>
        <p:nvPicPr>
          <p:cNvPr id="24" name="Image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1658" y="320977"/>
            <a:ext cx="1428750" cy="1428750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85" y="5286844"/>
            <a:ext cx="14382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06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5215944" y="2498501"/>
            <a:ext cx="38636" cy="256289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5233182" y="3263705"/>
            <a:ext cx="10410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440160" y="2498501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2</a:t>
            </a:r>
            <a:r>
              <a:rPr lang="fr-FR" sz="3600" dirty="0" smtClean="0">
                <a:solidFill>
                  <a:srgbClr val="7030A0"/>
                </a:solidFill>
              </a:rPr>
              <a:t>3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331826" y="2498501"/>
            <a:ext cx="1225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8 723</a:t>
            </a:r>
            <a:endParaRPr lang="fr-FR" sz="3600" dirty="0"/>
          </a:p>
        </p:txBody>
      </p:sp>
      <p:sp>
        <p:nvSpPr>
          <p:cNvPr id="11" name="Arc 10"/>
          <p:cNvSpPr/>
          <p:nvPr/>
        </p:nvSpPr>
        <p:spPr>
          <a:xfrm rot="17362609">
            <a:off x="3500630" y="2293631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rc 11"/>
          <p:cNvSpPr/>
          <p:nvPr/>
        </p:nvSpPr>
        <p:spPr>
          <a:xfrm rot="17566723">
            <a:off x="5509532" y="2278673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5392214" y="3382579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37</a:t>
            </a:r>
            <a:r>
              <a:rPr lang="fr-FR" sz="3600" dirty="0" smtClean="0">
                <a:solidFill>
                  <a:srgbClr val="FF0000"/>
                </a:solidFill>
              </a:rPr>
              <a:t>9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6742569" y="1545456"/>
            <a:ext cx="521548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800" dirty="0" smtClean="0"/>
          </a:p>
          <a:p>
            <a:r>
              <a:rPr lang="fr-FR" sz="2800" dirty="0" smtClean="0"/>
              <a:t>Puis les dizaines :</a:t>
            </a:r>
          </a:p>
          <a:p>
            <a:r>
              <a:rPr lang="fr-FR" sz="2800" dirty="0" smtClean="0">
                <a:solidFill>
                  <a:srgbClr val="FF0000"/>
                </a:solidFill>
              </a:rPr>
              <a:t>9</a:t>
            </a:r>
            <a:r>
              <a:rPr lang="fr-FR" sz="2800" dirty="0" smtClean="0"/>
              <a:t> x </a:t>
            </a:r>
            <a:r>
              <a:rPr lang="fr-FR" sz="2800" dirty="0" smtClean="0">
                <a:solidFill>
                  <a:srgbClr val="00B050"/>
                </a:solidFill>
              </a:rPr>
              <a:t>2</a:t>
            </a:r>
            <a:r>
              <a:rPr lang="fr-FR" sz="2800" dirty="0" smtClean="0"/>
              <a:t> = 18 plus </a:t>
            </a:r>
            <a:r>
              <a:rPr lang="fr-FR" sz="2800" dirty="0" smtClean="0">
                <a:solidFill>
                  <a:srgbClr val="C00000"/>
                </a:solidFill>
              </a:rPr>
              <a:t>3</a:t>
            </a:r>
            <a:r>
              <a:rPr lang="fr-FR" sz="2800" dirty="0" smtClean="0"/>
              <a:t>(la retenue) =21 pour aller à </a:t>
            </a:r>
            <a:r>
              <a:rPr lang="fr-FR" sz="2800" dirty="0" smtClean="0">
                <a:solidFill>
                  <a:srgbClr val="00B050"/>
                </a:solidFill>
              </a:rPr>
              <a:t>21</a:t>
            </a:r>
            <a:r>
              <a:rPr lang="fr-FR" sz="2800" dirty="0" smtClean="0"/>
              <a:t> = 0</a:t>
            </a: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194192" y="3050812"/>
            <a:ext cx="1095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 1 82</a:t>
            </a:r>
            <a:endParaRPr lang="fr-FR" sz="3600" dirty="0"/>
          </a:p>
        </p:txBody>
      </p:sp>
      <p:sp>
        <p:nvSpPr>
          <p:cNvPr id="19" name="ZoneTexte 18"/>
          <p:cNvSpPr txBox="1"/>
          <p:nvPr/>
        </p:nvSpPr>
        <p:spPr>
          <a:xfrm>
            <a:off x="3554541" y="28661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802195" y="343432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658198" y="3603123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21</a:t>
            </a:r>
            <a:r>
              <a:rPr lang="fr-FR" sz="3600" dirty="0" smtClean="0">
                <a:solidFill>
                  <a:srgbClr val="7030A0"/>
                </a:solidFill>
              </a:rPr>
              <a:t>3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4058891" y="401278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3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856227" y="4156188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06</a:t>
            </a:r>
            <a:endParaRPr lang="fr-FR" sz="3600" dirty="0"/>
          </a:p>
        </p:txBody>
      </p:sp>
      <p:sp>
        <p:nvSpPr>
          <p:cNvPr id="5" name="ZoneTexte 4"/>
          <p:cNvSpPr txBox="1"/>
          <p:nvPr/>
        </p:nvSpPr>
        <p:spPr>
          <a:xfrm>
            <a:off x="2584399" y="5698632"/>
            <a:ext cx="73795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/>
              <a:t>La division est terminée : quotient 379 et reste 6</a:t>
            </a:r>
            <a:endParaRPr lang="fr-FR" sz="2800" b="1" dirty="0"/>
          </a:p>
        </p:txBody>
      </p:sp>
      <p:sp>
        <p:nvSpPr>
          <p:cNvPr id="21" name="Flèche droite 20"/>
          <p:cNvSpPr/>
          <p:nvPr/>
        </p:nvSpPr>
        <p:spPr>
          <a:xfrm>
            <a:off x="2714529" y="3860757"/>
            <a:ext cx="675249" cy="2250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447087" y="320977"/>
            <a:ext cx="4728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deux chiffres au diviseur</a:t>
            </a:r>
            <a:endParaRPr lang="fr-FR" sz="2400" b="1" dirty="0"/>
          </a:p>
        </p:txBody>
      </p:sp>
      <p:pic>
        <p:nvPicPr>
          <p:cNvPr id="24" name="Image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1658" y="320977"/>
            <a:ext cx="1428750" cy="1428750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85" y="5286844"/>
            <a:ext cx="14382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54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5215944" y="2498501"/>
            <a:ext cx="38636" cy="256289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5233182" y="3263705"/>
            <a:ext cx="10410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440160" y="2498501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2</a:t>
            </a:r>
            <a:r>
              <a:rPr lang="fr-FR" sz="3600" dirty="0" smtClean="0">
                <a:solidFill>
                  <a:srgbClr val="7030A0"/>
                </a:solidFill>
              </a:rPr>
              <a:t>3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331826" y="2498501"/>
            <a:ext cx="15744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8 723</a:t>
            </a:r>
            <a:r>
              <a:rPr lang="fr-FR" sz="3600" dirty="0" smtClean="0">
                <a:solidFill>
                  <a:srgbClr val="FF0000"/>
                </a:solidFill>
              </a:rPr>
              <a:t>,0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11" name="Arc 10"/>
          <p:cNvSpPr/>
          <p:nvPr/>
        </p:nvSpPr>
        <p:spPr>
          <a:xfrm rot="17362609">
            <a:off x="3500630" y="2293631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rc 11"/>
          <p:cNvSpPr/>
          <p:nvPr/>
        </p:nvSpPr>
        <p:spPr>
          <a:xfrm rot="17566723">
            <a:off x="5509532" y="2278673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5392214" y="3382579"/>
            <a:ext cx="10021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379</a:t>
            </a:r>
            <a:r>
              <a:rPr lang="fr-FR" sz="3600" dirty="0" smtClean="0">
                <a:solidFill>
                  <a:srgbClr val="FF0000"/>
                </a:solidFill>
              </a:rPr>
              <a:t>,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194192" y="3050812"/>
            <a:ext cx="1095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 1 82</a:t>
            </a:r>
            <a:endParaRPr lang="fr-FR" sz="3600" dirty="0"/>
          </a:p>
        </p:txBody>
      </p:sp>
      <p:sp>
        <p:nvSpPr>
          <p:cNvPr id="19" name="ZoneTexte 18"/>
          <p:cNvSpPr txBox="1"/>
          <p:nvPr/>
        </p:nvSpPr>
        <p:spPr>
          <a:xfrm>
            <a:off x="3554541" y="28661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802195" y="343432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658198" y="3603123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21</a:t>
            </a:r>
            <a:r>
              <a:rPr lang="fr-FR" sz="3600" dirty="0" smtClean="0">
                <a:solidFill>
                  <a:srgbClr val="7030A0"/>
                </a:solidFill>
              </a:rPr>
              <a:t>3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4058891" y="401278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3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856227" y="4156188"/>
            <a:ext cx="9909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06 </a:t>
            </a:r>
            <a:r>
              <a:rPr lang="fr-FR" sz="3600" dirty="0" smtClean="0">
                <a:solidFill>
                  <a:srgbClr val="FF0000"/>
                </a:solidFill>
              </a:rPr>
              <a:t>0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783585" y="1321166"/>
            <a:ext cx="7016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/>
              <a:t>Je continue après la virgule… </a:t>
            </a:r>
            <a:r>
              <a:rPr lang="fr-FR" sz="2800" b="1" dirty="0" smtClean="0">
                <a:solidFill>
                  <a:srgbClr val="FF0000"/>
                </a:solidFill>
              </a:rPr>
              <a:t>je descends un 0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21" name="Flèche droite 20"/>
          <p:cNvSpPr/>
          <p:nvPr/>
        </p:nvSpPr>
        <p:spPr>
          <a:xfrm>
            <a:off x="2798547" y="4382113"/>
            <a:ext cx="675249" cy="2250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6895780" y="4540909"/>
            <a:ext cx="48666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Je mets une virgule au quotient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13" name="Flèche droite 12"/>
          <p:cNvSpPr/>
          <p:nvPr/>
        </p:nvSpPr>
        <p:spPr>
          <a:xfrm rot="14015233">
            <a:off x="6227622" y="4164054"/>
            <a:ext cx="714727" cy="245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vers le bas 13"/>
          <p:cNvSpPr/>
          <p:nvPr/>
        </p:nvSpPr>
        <p:spPr>
          <a:xfrm>
            <a:off x="4599012" y="3196521"/>
            <a:ext cx="172173" cy="10113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447087" y="320977"/>
            <a:ext cx="4728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deux chiffres au diviseur</a:t>
            </a:r>
            <a:endParaRPr lang="fr-FR" sz="2400" b="1" dirty="0"/>
          </a:p>
        </p:txBody>
      </p:sp>
      <p:pic>
        <p:nvPicPr>
          <p:cNvPr id="24" name="Image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1658" y="320977"/>
            <a:ext cx="1428750" cy="1428750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85" y="5286844"/>
            <a:ext cx="14382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29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5215944" y="2498501"/>
            <a:ext cx="38636" cy="256289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5233182" y="3263705"/>
            <a:ext cx="10410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440160" y="2498501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2</a:t>
            </a:r>
            <a:r>
              <a:rPr lang="fr-FR" sz="3600" dirty="0" smtClean="0">
                <a:solidFill>
                  <a:srgbClr val="7030A0"/>
                </a:solidFill>
              </a:rPr>
              <a:t>3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331826" y="2498501"/>
            <a:ext cx="15744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8 723,0</a:t>
            </a:r>
            <a:endParaRPr lang="fr-FR" sz="3600" dirty="0"/>
          </a:p>
        </p:txBody>
      </p:sp>
      <p:sp>
        <p:nvSpPr>
          <p:cNvPr id="11" name="Arc 10"/>
          <p:cNvSpPr/>
          <p:nvPr/>
        </p:nvSpPr>
        <p:spPr>
          <a:xfrm rot="17362609">
            <a:off x="3500630" y="2293631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rc 11"/>
          <p:cNvSpPr/>
          <p:nvPr/>
        </p:nvSpPr>
        <p:spPr>
          <a:xfrm rot="17566723">
            <a:off x="5509532" y="2278673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5392214" y="3382579"/>
            <a:ext cx="10021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379</a:t>
            </a:r>
            <a:r>
              <a:rPr lang="fr-FR" sz="3600" dirty="0" smtClean="0">
                <a:solidFill>
                  <a:srgbClr val="FF0000"/>
                </a:solidFill>
              </a:rPr>
              <a:t>,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194192" y="3050812"/>
            <a:ext cx="1095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 1 82</a:t>
            </a:r>
            <a:endParaRPr lang="fr-FR" sz="3600" dirty="0"/>
          </a:p>
        </p:txBody>
      </p:sp>
      <p:sp>
        <p:nvSpPr>
          <p:cNvPr id="19" name="ZoneTexte 18"/>
          <p:cNvSpPr txBox="1"/>
          <p:nvPr/>
        </p:nvSpPr>
        <p:spPr>
          <a:xfrm>
            <a:off x="3554541" y="28661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802195" y="343432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658198" y="3603123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21</a:t>
            </a:r>
            <a:r>
              <a:rPr lang="fr-FR" sz="3600" dirty="0" smtClean="0">
                <a:solidFill>
                  <a:srgbClr val="7030A0"/>
                </a:solidFill>
              </a:rPr>
              <a:t>3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4058891" y="401278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3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856227" y="4156188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06</a:t>
            </a:r>
            <a:r>
              <a:rPr lang="fr-FR" sz="3600" dirty="0" smtClean="0">
                <a:solidFill>
                  <a:srgbClr val="FF0000"/>
                </a:solidFill>
              </a:rPr>
              <a:t>0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783585" y="1321166"/>
            <a:ext cx="7016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/>
              <a:t>Je continue après la virgule… </a:t>
            </a:r>
            <a:r>
              <a:rPr lang="fr-FR" sz="2800" b="1" dirty="0" smtClean="0">
                <a:solidFill>
                  <a:srgbClr val="FF0000"/>
                </a:solidFill>
              </a:rPr>
              <a:t>je descends un 0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21" name="Flèche droite 20"/>
          <p:cNvSpPr/>
          <p:nvPr/>
        </p:nvSpPr>
        <p:spPr>
          <a:xfrm>
            <a:off x="2798547" y="4382113"/>
            <a:ext cx="675249" cy="2250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6945129" y="2663471"/>
            <a:ext cx="451508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Dans 60 combien de fois 23</a:t>
            </a:r>
          </a:p>
          <a:p>
            <a:r>
              <a:rPr lang="fr-FR" sz="2800" dirty="0" smtClean="0"/>
              <a:t>Ou (je cache les unités)</a:t>
            </a:r>
          </a:p>
          <a:p>
            <a:r>
              <a:rPr lang="fr-FR" sz="2800" dirty="0" smtClean="0"/>
              <a:t>Dans 6 combien de fois 2  =  </a:t>
            </a:r>
            <a:r>
              <a:rPr lang="fr-FR" sz="2800" dirty="0" smtClean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447087" y="320977"/>
            <a:ext cx="4728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deux chiffres au diviseur</a:t>
            </a:r>
            <a:endParaRPr lang="fr-FR" sz="2400" b="1" dirty="0"/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1658" y="320977"/>
            <a:ext cx="1428750" cy="1428750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85" y="5286844"/>
            <a:ext cx="14382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09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5215944" y="2498501"/>
            <a:ext cx="38636" cy="256289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5233182" y="3263705"/>
            <a:ext cx="10410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440160" y="2498501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2</a:t>
            </a:r>
            <a:r>
              <a:rPr lang="fr-FR" sz="3600" dirty="0" smtClean="0">
                <a:solidFill>
                  <a:srgbClr val="7030A0"/>
                </a:solidFill>
              </a:rPr>
              <a:t>3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331826" y="2498501"/>
            <a:ext cx="15744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8 723,0</a:t>
            </a:r>
            <a:endParaRPr lang="fr-FR" sz="3600" dirty="0"/>
          </a:p>
        </p:txBody>
      </p:sp>
      <p:sp>
        <p:nvSpPr>
          <p:cNvPr id="11" name="Arc 10"/>
          <p:cNvSpPr/>
          <p:nvPr/>
        </p:nvSpPr>
        <p:spPr>
          <a:xfrm rot="17362609">
            <a:off x="3500630" y="2293631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rc 11"/>
          <p:cNvSpPr/>
          <p:nvPr/>
        </p:nvSpPr>
        <p:spPr>
          <a:xfrm rot="17566723">
            <a:off x="5509532" y="2278673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5392214" y="3382579"/>
            <a:ext cx="1236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379</a:t>
            </a:r>
            <a:r>
              <a:rPr lang="fr-FR" sz="3600" dirty="0" smtClean="0">
                <a:solidFill>
                  <a:srgbClr val="FF0000"/>
                </a:solidFill>
              </a:rPr>
              <a:t>,3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194192" y="3050812"/>
            <a:ext cx="1095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 1 82</a:t>
            </a:r>
            <a:endParaRPr lang="fr-FR" sz="3600" dirty="0"/>
          </a:p>
        </p:txBody>
      </p:sp>
      <p:sp>
        <p:nvSpPr>
          <p:cNvPr id="19" name="ZoneTexte 18"/>
          <p:cNvSpPr txBox="1"/>
          <p:nvPr/>
        </p:nvSpPr>
        <p:spPr>
          <a:xfrm>
            <a:off x="3554541" y="28661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802195" y="343432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658198" y="3603123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21</a:t>
            </a:r>
            <a:r>
              <a:rPr lang="fr-FR" sz="3600" dirty="0" smtClean="0">
                <a:solidFill>
                  <a:srgbClr val="7030A0"/>
                </a:solidFill>
              </a:rPr>
              <a:t>3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4058891" y="401278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3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856227" y="4156188"/>
            <a:ext cx="9909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06 </a:t>
            </a:r>
            <a:r>
              <a:rPr lang="fr-FR" sz="3600" dirty="0" smtClean="0">
                <a:solidFill>
                  <a:srgbClr val="FF0000"/>
                </a:solidFill>
              </a:rPr>
              <a:t>0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783585" y="1321166"/>
            <a:ext cx="7016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/>
              <a:t>Je continue après la virgule… </a:t>
            </a:r>
            <a:r>
              <a:rPr lang="fr-FR" sz="2800" b="1" dirty="0" smtClean="0">
                <a:solidFill>
                  <a:srgbClr val="FF0000"/>
                </a:solidFill>
              </a:rPr>
              <a:t>je descends un 0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21" name="Flèche droite 20"/>
          <p:cNvSpPr/>
          <p:nvPr/>
        </p:nvSpPr>
        <p:spPr>
          <a:xfrm>
            <a:off x="2798547" y="4382113"/>
            <a:ext cx="675249" cy="2250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6945129" y="2663471"/>
            <a:ext cx="451508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Dans 60 combien de fois 23</a:t>
            </a:r>
          </a:p>
          <a:p>
            <a:r>
              <a:rPr lang="fr-FR" sz="2800" dirty="0" smtClean="0"/>
              <a:t>Ou (je cache les unités)</a:t>
            </a:r>
          </a:p>
          <a:p>
            <a:r>
              <a:rPr lang="fr-FR" sz="2800" dirty="0" smtClean="0"/>
              <a:t>Dans 6 combien de fois 2  =  </a:t>
            </a:r>
            <a:r>
              <a:rPr lang="fr-FR" sz="2800" dirty="0" smtClean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447087" y="320977"/>
            <a:ext cx="4728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deux chiffres au diviseur</a:t>
            </a:r>
            <a:endParaRPr lang="fr-FR" sz="2400" b="1" dirty="0"/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1658" y="320977"/>
            <a:ext cx="1428750" cy="1428750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85" y="5286844"/>
            <a:ext cx="14382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06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5215944" y="2498501"/>
            <a:ext cx="38636" cy="256289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5233182" y="3263705"/>
            <a:ext cx="10410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440160" y="2498501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2</a:t>
            </a:r>
            <a:r>
              <a:rPr lang="fr-FR" sz="3600" dirty="0" smtClean="0">
                <a:solidFill>
                  <a:srgbClr val="7030A0"/>
                </a:solidFill>
              </a:rPr>
              <a:t>3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331826" y="2498501"/>
            <a:ext cx="15744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8 723,0</a:t>
            </a:r>
            <a:endParaRPr lang="fr-FR" sz="3600" dirty="0"/>
          </a:p>
        </p:txBody>
      </p:sp>
      <p:sp>
        <p:nvSpPr>
          <p:cNvPr id="11" name="Arc 10"/>
          <p:cNvSpPr/>
          <p:nvPr/>
        </p:nvSpPr>
        <p:spPr>
          <a:xfrm rot="17362609">
            <a:off x="3500630" y="2293631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rc 11"/>
          <p:cNvSpPr/>
          <p:nvPr/>
        </p:nvSpPr>
        <p:spPr>
          <a:xfrm rot="17566723">
            <a:off x="5509532" y="2278673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5392214" y="3382579"/>
            <a:ext cx="1236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379</a:t>
            </a:r>
            <a:r>
              <a:rPr lang="fr-FR" sz="3600" dirty="0" smtClean="0">
                <a:solidFill>
                  <a:srgbClr val="FF0000"/>
                </a:solidFill>
              </a:rPr>
              <a:t>,3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194192" y="3050812"/>
            <a:ext cx="1095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 1 82</a:t>
            </a:r>
            <a:endParaRPr lang="fr-FR" sz="3600" dirty="0"/>
          </a:p>
        </p:txBody>
      </p:sp>
      <p:sp>
        <p:nvSpPr>
          <p:cNvPr id="19" name="ZoneTexte 18"/>
          <p:cNvSpPr txBox="1"/>
          <p:nvPr/>
        </p:nvSpPr>
        <p:spPr>
          <a:xfrm>
            <a:off x="3554541" y="28661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802195" y="343432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658198" y="3603123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213</a:t>
            </a:r>
            <a:endParaRPr lang="fr-FR" sz="3600" dirty="0"/>
          </a:p>
        </p:txBody>
      </p:sp>
      <p:sp>
        <p:nvSpPr>
          <p:cNvPr id="23" name="ZoneTexte 22"/>
          <p:cNvSpPr txBox="1"/>
          <p:nvPr/>
        </p:nvSpPr>
        <p:spPr>
          <a:xfrm>
            <a:off x="4058891" y="401278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3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856227" y="4156188"/>
            <a:ext cx="9909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0</a:t>
            </a:r>
            <a:r>
              <a:rPr lang="fr-FR" sz="3600" dirty="0" smtClean="0">
                <a:solidFill>
                  <a:srgbClr val="00B050"/>
                </a:solidFill>
              </a:rPr>
              <a:t>6 </a:t>
            </a:r>
            <a:r>
              <a:rPr lang="fr-FR" sz="3600" dirty="0" smtClean="0">
                <a:solidFill>
                  <a:srgbClr val="7030A0"/>
                </a:solidFill>
              </a:rPr>
              <a:t>0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783585" y="1321166"/>
            <a:ext cx="45074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/>
              <a:t>Je continue après la virgule…</a:t>
            </a:r>
            <a:endParaRPr lang="fr-FR" sz="2800" b="1" dirty="0"/>
          </a:p>
        </p:txBody>
      </p:sp>
      <p:sp>
        <p:nvSpPr>
          <p:cNvPr id="21" name="Flèche droite 20"/>
          <p:cNvSpPr/>
          <p:nvPr/>
        </p:nvSpPr>
        <p:spPr>
          <a:xfrm>
            <a:off x="2781641" y="4351258"/>
            <a:ext cx="675249" cy="2250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6728503" y="3050812"/>
            <a:ext cx="521548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Je commence par les unités :</a:t>
            </a:r>
          </a:p>
          <a:p>
            <a:r>
              <a:rPr lang="fr-FR" sz="2800" dirty="0" smtClean="0">
                <a:solidFill>
                  <a:srgbClr val="FF0000"/>
                </a:solidFill>
              </a:rPr>
              <a:t>3</a:t>
            </a:r>
            <a:r>
              <a:rPr lang="fr-FR" sz="2800" dirty="0" smtClean="0"/>
              <a:t> x</a:t>
            </a:r>
            <a:r>
              <a:rPr lang="fr-FR" sz="2800" dirty="0" smtClean="0">
                <a:solidFill>
                  <a:srgbClr val="7030A0"/>
                </a:solidFill>
              </a:rPr>
              <a:t>3</a:t>
            </a:r>
            <a:r>
              <a:rPr lang="fr-FR" sz="2800" dirty="0" smtClean="0"/>
              <a:t> =9        pour aller à </a:t>
            </a:r>
            <a:r>
              <a:rPr lang="fr-FR" sz="2800" dirty="0" smtClean="0">
                <a:solidFill>
                  <a:srgbClr val="7030A0"/>
                </a:solidFill>
              </a:rPr>
              <a:t>0</a:t>
            </a:r>
            <a:r>
              <a:rPr lang="fr-FR" sz="2800" dirty="0" smtClean="0"/>
              <a:t> … pour aller à </a:t>
            </a:r>
            <a:r>
              <a:rPr lang="fr-FR" sz="2800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r>
              <a:rPr lang="fr-FR" sz="2800" dirty="0" smtClean="0">
                <a:solidFill>
                  <a:srgbClr val="7030A0"/>
                </a:solidFill>
              </a:rPr>
              <a:t>0</a:t>
            </a:r>
            <a:r>
              <a:rPr lang="fr-FR" sz="2800" dirty="0" smtClean="0"/>
              <a:t> = 1</a:t>
            </a:r>
          </a:p>
          <a:p>
            <a:endParaRPr lang="fr-FR" sz="2800" dirty="0" smtClean="0"/>
          </a:p>
          <a:p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4333556" y="45658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433064" y="4663086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1</a:t>
            </a:r>
            <a:endParaRPr lang="fr-FR" sz="3600" dirty="0"/>
          </a:p>
        </p:txBody>
      </p:sp>
      <p:sp>
        <p:nvSpPr>
          <p:cNvPr id="25" name="ZoneTexte 24"/>
          <p:cNvSpPr txBox="1"/>
          <p:nvPr/>
        </p:nvSpPr>
        <p:spPr>
          <a:xfrm>
            <a:off x="447087" y="320977"/>
            <a:ext cx="4728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deux chiffres au diviseur</a:t>
            </a:r>
            <a:endParaRPr lang="fr-FR" sz="2400" b="1" dirty="0"/>
          </a:p>
        </p:txBody>
      </p:sp>
      <p:pic>
        <p:nvPicPr>
          <p:cNvPr id="26" name="Image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1658" y="320977"/>
            <a:ext cx="1428750" cy="1428750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85" y="5286844"/>
            <a:ext cx="14382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39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5215944" y="2498501"/>
            <a:ext cx="38636" cy="256289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5233182" y="3263705"/>
            <a:ext cx="10410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440160" y="2498501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2</a:t>
            </a:r>
            <a:r>
              <a:rPr lang="fr-FR" sz="3600" dirty="0" smtClean="0">
                <a:solidFill>
                  <a:srgbClr val="7030A0"/>
                </a:solidFill>
              </a:rPr>
              <a:t>3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331826" y="2498501"/>
            <a:ext cx="15744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8 723,0</a:t>
            </a:r>
            <a:endParaRPr lang="fr-FR" sz="3600" dirty="0"/>
          </a:p>
        </p:txBody>
      </p:sp>
      <p:sp>
        <p:nvSpPr>
          <p:cNvPr id="11" name="Arc 10"/>
          <p:cNvSpPr/>
          <p:nvPr/>
        </p:nvSpPr>
        <p:spPr>
          <a:xfrm rot="17362609">
            <a:off x="3500630" y="2293631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rc 11"/>
          <p:cNvSpPr/>
          <p:nvPr/>
        </p:nvSpPr>
        <p:spPr>
          <a:xfrm rot="17566723">
            <a:off x="5509532" y="2278673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5392214" y="3382579"/>
            <a:ext cx="1236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379</a:t>
            </a:r>
            <a:r>
              <a:rPr lang="fr-FR" sz="3600" dirty="0" smtClean="0">
                <a:solidFill>
                  <a:srgbClr val="FF0000"/>
                </a:solidFill>
              </a:rPr>
              <a:t>,3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194192" y="3050812"/>
            <a:ext cx="1095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 1 82</a:t>
            </a:r>
            <a:endParaRPr lang="fr-FR" sz="3600" dirty="0"/>
          </a:p>
        </p:txBody>
      </p:sp>
      <p:sp>
        <p:nvSpPr>
          <p:cNvPr id="19" name="ZoneTexte 18"/>
          <p:cNvSpPr txBox="1"/>
          <p:nvPr/>
        </p:nvSpPr>
        <p:spPr>
          <a:xfrm>
            <a:off x="3554541" y="28661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802195" y="343432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658198" y="3603123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213</a:t>
            </a:r>
            <a:endParaRPr lang="fr-FR" sz="3600" dirty="0"/>
          </a:p>
        </p:txBody>
      </p:sp>
      <p:sp>
        <p:nvSpPr>
          <p:cNvPr id="23" name="ZoneTexte 22"/>
          <p:cNvSpPr txBox="1"/>
          <p:nvPr/>
        </p:nvSpPr>
        <p:spPr>
          <a:xfrm>
            <a:off x="4058891" y="401278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3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856227" y="4156188"/>
            <a:ext cx="9909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0</a:t>
            </a:r>
            <a:r>
              <a:rPr lang="fr-FR" sz="3600" dirty="0" smtClean="0">
                <a:solidFill>
                  <a:srgbClr val="00B050"/>
                </a:solidFill>
              </a:rPr>
              <a:t>6 </a:t>
            </a:r>
            <a:r>
              <a:rPr lang="fr-FR" sz="3600" dirty="0" smtClean="0">
                <a:solidFill>
                  <a:srgbClr val="7030A0"/>
                </a:solidFill>
              </a:rPr>
              <a:t>0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783585" y="1321166"/>
            <a:ext cx="45074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/>
              <a:t>Je continue après la virgule…</a:t>
            </a:r>
            <a:endParaRPr lang="fr-FR" sz="2800" b="1" dirty="0"/>
          </a:p>
        </p:txBody>
      </p:sp>
      <p:sp>
        <p:nvSpPr>
          <p:cNvPr id="21" name="Flèche droite 20"/>
          <p:cNvSpPr/>
          <p:nvPr/>
        </p:nvSpPr>
        <p:spPr>
          <a:xfrm>
            <a:off x="2781641" y="4351258"/>
            <a:ext cx="675249" cy="2250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6728503" y="3050812"/>
            <a:ext cx="521548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800" dirty="0" smtClean="0"/>
          </a:p>
          <a:p>
            <a:r>
              <a:rPr lang="fr-FR" sz="2800" dirty="0" smtClean="0"/>
              <a:t>Puis les dizaines :</a:t>
            </a:r>
          </a:p>
          <a:p>
            <a:r>
              <a:rPr lang="fr-FR" sz="2800" dirty="0" smtClean="0">
                <a:solidFill>
                  <a:srgbClr val="FF0000"/>
                </a:solidFill>
              </a:rPr>
              <a:t>3</a:t>
            </a:r>
            <a:r>
              <a:rPr lang="fr-FR" sz="2800" dirty="0" smtClean="0"/>
              <a:t> x </a:t>
            </a:r>
            <a:r>
              <a:rPr lang="fr-FR" sz="2800" dirty="0" smtClean="0">
                <a:solidFill>
                  <a:srgbClr val="00B050"/>
                </a:solidFill>
              </a:rPr>
              <a:t>2</a:t>
            </a:r>
            <a:r>
              <a:rPr lang="fr-FR" sz="2800" dirty="0" smtClean="0"/>
              <a:t> = 6 plus </a:t>
            </a:r>
            <a:r>
              <a:rPr lang="fr-FR" sz="2800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r>
              <a:rPr lang="fr-FR" sz="2800" dirty="0" smtClean="0"/>
              <a:t>(la retenue) =7 pour aller à </a:t>
            </a:r>
            <a:r>
              <a:rPr lang="fr-FR" sz="2800" dirty="0" smtClean="0">
                <a:solidFill>
                  <a:srgbClr val="00B050"/>
                </a:solidFill>
              </a:rPr>
              <a:t>6 </a:t>
            </a:r>
          </a:p>
          <a:p>
            <a:endParaRPr lang="fr-FR" sz="2800" dirty="0">
              <a:solidFill>
                <a:srgbClr val="00B050"/>
              </a:solidFill>
            </a:endParaRPr>
          </a:p>
          <a:p>
            <a:r>
              <a:rPr lang="fr-FR" sz="2800" dirty="0" smtClean="0"/>
              <a:t>c’est trop grand… </a:t>
            </a:r>
          </a:p>
          <a:p>
            <a:r>
              <a:rPr lang="fr-FR" sz="2800" dirty="0" smtClean="0"/>
              <a:t>j’efface et je recommence avec </a:t>
            </a:r>
            <a:r>
              <a:rPr lang="fr-FR" sz="2800" dirty="0" smtClean="0">
                <a:solidFill>
                  <a:srgbClr val="FF0000"/>
                </a:solidFill>
              </a:rPr>
              <a:t>2</a:t>
            </a:r>
          </a:p>
          <a:p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4317057" y="45658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4433310" y="4663086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1</a:t>
            </a:r>
            <a:endParaRPr lang="fr-FR" sz="3600" dirty="0"/>
          </a:p>
        </p:txBody>
      </p:sp>
      <p:sp>
        <p:nvSpPr>
          <p:cNvPr id="26" name="ZoneTexte 25"/>
          <p:cNvSpPr txBox="1"/>
          <p:nvPr/>
        </p:nvSpPr>
        <p:spPr>
          <a:xfrm>
            <a:off x="447087" y="320977"/>
            <a:ext cx="4728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deux chiffres au diviseur</a:t>
            </a:r>
            <a:endParaRPr lang="fr-FR" sz="2400" b="1" dirty="0"/>
          </a:p>
        </p:txBody>
      </p:sp>
      <p:pic>
        <p:nvPicPr>
          <p:cNvPr id="27" name="Image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1658" y="320977"/>
            <a:ext cx="1428750" cy="1428750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85" y="5286844"/>
            <a:ext cx="14382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75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5215944" y="2498501"/>
            <a:ext cx="38636" cy="256289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5233182" y="3263705"/>
            <a:ext cx="10410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440160" y="2498501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2</a:t>
            </a:r>
            <a:r>
              <a:rPr lang="fr-FR" sz="3600" dirty="0" smtClean="0">
                <a:solidFill>
                  <a:srgbClr val="7030A0"/>
                </a:solidFill>
              </a:rPr>
              <a:t>3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331826" y="2498501"/>
            <a:ext cx="15744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8 723,0</a:t>
            </a:r>
            <a:endParaRPr lang="fr-FR" sz="3600" dirty="0"/>
          </a:p>
        </p:txBody>
      </p:sp>
      <p:sp>
        <p:nvSpPr>
          <p:cNvPr id="11" name="Arc 10"/>
          <p:cNvSpPr/>
          <p:nvPr/>
        </p:nvSpPr>
        <p:spPr>
          <a:xfrm rot="17362609">
            <a:off x="3500630" y="2293631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rc 11"/>
          <p:cNvSpPr/>
          <p:nvPr/>
        </p:nvSpPr>
        <p:spPr>
          <a:xfrm rot="17566723">
            <a:off x="5509532" y="2278673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5392214" y="3382579"/>
            <a:ext cx="1236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379</a:t>
            </a:r>
            <a:r>
              <a:rPr lang="fr-FR" sz="3600" dirty="0" smtClean="0">
                <a:solidFill>
                  <a:srgbClr val="FF0000"/>
                </a:solidFill>
              </a:rPr>
              <a:t>,2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194192" y="3050812"/>
            <a:ext cx="1095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 1 82</a:t>
            </a:r>
            <a:endParaRPr lang="fr-FR" sz="3600" dirty="0"/>
          </a:p>
        </p:txBody>
      </p:sp>
      <p:sp>
        <p:nvSpPr>
          <p:cNvPr id="19" name="ZoneTexte 18"/>
          <p:cNvSpPr txBox="1"/>
          <p:nvPr/>
        </p:nvSpPr>
        <p:spPr>
          <a:xfrm>
            <a:off x="3554541" y="28661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802195" y="343432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658198" y="3603123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213</a:t>
            </a:r>
            <a:endParaRPr lang="fr-FR" sz="3600" dirty="0"/>
          </a:p>
        </p:txBody>
      </p:sp>
      <p:sp>
        <p:nvSpPr>
          <p:cNvPr id="23" name="ZoneTexte 22"/>
          <p:cNvSpPr txBox="1"/>
          <p:nvPr/>
        </p:nvSpPr>
        <p:spPr>
          <a:xfrm>
            <a:off x="4058891" y="401278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3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856227" y="4156188"/>
            <a:ext cx="9909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0</a:t>
            </a:r>
            <a:r>
              <a:rPr lang="fr-FR" sz="3600" dirty="0" smtClean="0">
                <a:solidFill>
                  <a:srgbClr val="00B050"/>
                </a:solidFill>
              </a:rPr>
              <a:t>6 </a:t>
            </a:r>
            <a:r>
              <a:rPr lang="fr-FR" sz="3600" dirty="0" smtClean="0">
                <a:solidFill>
                  <a:srgbClr val="7030A0"/>
                </a:solidFill>
              </a:rPr>
              <a:t>0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783585" y="1321166"/>
            <a:ext cx="45074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/>
              <a:t>Je continue après la virgule…</a:t>
            </a:r>
            <a:endParaRPr lang="fr-FR" sz="2800" b="1" dirty="0"/>
          </a:p>
        </p:txBody>
      </p:sp>
      <p:sp>
        <p:nvSpPr>
          <p:cNvPr id="21" name="Flèche droite 20"/>
          <p:cNvSpPr/>
          <p:nvPr/>
        </p:nvSpPr>
        <p:spPr>
          <a:xfrm>
            <a:off x="2856567" y="4413737"/>
            <a:ext cx="675249" cy="2250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447087" y="320977"/>
            <a:ext cx="4728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deux chiffres au diviseur</a:t>
            </a:r>
            <a:endParaRPr lang="fr-FR" sz="2400" b="1" dirty="0"/>
          </a:p>
        </p:txBody>
      </p:sp>
      <p:pic>
        <p:nvPicPr>
          <p:cNvPr id="24" name="Image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1658" y="320977"/>
            <a:ext cx="1428750" cy="1428750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85" y="5286844"/>
            <a:ext cx="14382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71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47087" y="320977"/>
            <a:ext cx="48694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deux chiffres aux diviseurs</a:t>
            </a:r>
            <a:endParaRPr lang="fr-FR" sz="2400" b="1" dirty="0"/>
          </a:p>
        </p:txBody>
      </p:sp>
      <p:cxnSp>
        <p:nvCxnSpPr>
          <p:cNvPr id="4" name="Connecteur droit 3"/>
          <p:cNvCxnSpPr/>
          <p:nvPr/>
        </p:nvCxnSpPr>
        <p:spPr>
          <a:xfrm>
            <a:off x="5215944" y="2498501"/>
            <a:ext cx="38636" cy="256289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5233182" y="3263705"/>
            <a:ext cx="10410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440160" y="2498501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2</a:t>
            </a:r>
            <a:r>
              <a:rPr lang="fr-FR" sz="3600" dirty="0" smtClean="0">
                <a:solidFill>
                  <a:srgbClr val="7030A0"/>
                </a:solidFill>
              </a:rPr>
              <a:t>3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331826" y="2498501"/>
            <a:ext cx="1225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8</a:t>
            </a:r>
            <a:r>
              <a:rPr lang="fr-FR" sz="3600" dirty="0" smtClean="0"/>
              <a:t> </a:t>
            </a:r>
            <a:r>
              <a:rPr lang="fr-FR" sz="3600" dirty="0" smtClean="0">
                <a:solidFill>
                  <a:srgbClr val="7030A0"/>
                </a:solidFill>
              </a:rPr>
              <a:t>7</a:t>
            </a:r>
            <a:r>
              <a:rPr lang="fr-FR" sz="3600" dirty="0" smtClean="0"/>
              <a:t>23</a:t>
            </a:r>
            <a:endParaRPr lang="fr-FR" sz="3600" dirty="0"/>
          </a:p>
        </p:txBody>
      </p:sp>
      <p:sp>
        <p:nvSpPr>
          <p:cNvPr id="11" name="Arc 10"/>
          <p:cNvSpPr/>
          <p:nvPr/>
        </p:nvSpPr>
        <p:spPr>
          <a:xfrm rot="17362609">
            <a:off x="3500630" y="2293631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rc 11"/>
          <p:cNvSpPr/>
          <p:nvPr/>
        </p:nvSpPr>
        <p:spPr>
          <a:xfrm rot="17566723">
            <a:off x="5509532" y="2278673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7109564" y="1997583"/>
            <a:ext cx="426982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Dans 87 combien de fois 23</a:t>
            </a:r>
          </a:p>
          <a:p>
            <a:r>
              <a:rPr lang="fr-FR" sz="2800" dirty="0" smtClean="0"/>
              <a:t>Ou (je cache les unités)</a:t>
            </a:r>
          </a:p>
          <a:p>
            <a:r>
              <a:rPr lang="fr-FR" sz="2800" dirty="0" smtClean="0"/>
              <a:t>Dans 8 combien de fois 2= </a:t>
            </a:r>
            <a:r>
              <a:rPr lang="fr-FR" sz="2800" dirty="0" smtClean="0">
                <a:solidFill>
                  <a:srgbClr val="FF0000"/>
                </a:solidFill>
              </a:rPr>
              <a:t>4</a:t>
            </a: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5392214" y="338257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FF0000"/>
                </a:solidFill>
              </a:rPr>
              <a:t>4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447087" y="320977"/>
            <a:ext cx="4728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deux chiffres au diviseur</a:t>
            </a:r>
            <a:endParaRPr lang="fr-FR" sz="2400" b="1" dirty="0"/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1658" y="320977"/>
            <a:ext cx="1428750" cy="1428750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85" y="5286844"/>
            <a:ext cx="14382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97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5215944" y="2498501"/>
            <a:ext cx="38636" cy="256289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5233182" y="3263705"/>
            <a:ext cx="10410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440160" y="2498501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2</a:t>
            </a:r>
            <a:r>
              <a:rPr lang="fr-FR" sz="3600" dirty="0" smtClean="0">
                <a:solidFill>
                  <a:srgbClr val="7030A0"/>
                </a:solidFill>
              </a:rPr>
              <a:t>3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331826" y="2498501"/>
            <a:ext cx="1225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8 723</a:t>
            </a:r>
            <a:endParaRPr lang="fr-FR" sz="3600" dirty="0"/>
          </a:p>
        </p:txBody>
      </p:sp>
      <p:sp>
        <p:nvSpPr>
          <p:cNvPr id="11" name="Arc 10"/>
          <p:cNvSpPr/>
          <p:nvPr/>
        </p:nvSpPr>
        <p:spPr>
          <a:xfrm rot="17362609">
            <a:off x="3500630" y="2293631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rc 11"/>
          <p:cNvSpPr/>
          <p:nvPr/>
        </p:nvSpPr>
        <p:spPr>
          <a:xfrm rot="17566723">
            <a:off x="5509532" y="2278673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5392214" y="3382579"/>
            <a:ext cx="1236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379</a:t>
            </a:r>
            <a:r>
              <a:rPr lang="fr-FR" sz="3600" dirty="0" smtClean="0">
                <a:solidFill>
                  <a:srgbClr val="FF0000"/>
                </a:solidFill>
              </a:rPr>
              <a:t>,2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194192" y="3050812"/>
            <a:ext cx="1095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 1 82</a:t>
            </a:r>
            <a:endParaRPr lang="fr-FR" sz="3600" dirty="0"/>
          </a:p>
        </p:txBody>
      </p:sp>
      <p:sp>
        <p:nvSpPr>
          <p:cNvPr id="19" name="ZoneTexte 18"/>
          <p:cNvSpPr txBox="1"/>
          <p:nvPr/>
        </p:nvSpPr>
        <p:spPr>
          <a:xfrm>
            <a:off x="3554541" y="28661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802195" y="343432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658198" y="3603123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213</a:t>
            </a:r>
            <a:endParaRPr lang="fr-FR" sz="3600" dirty="0"/>
          </a:p>
        </p:txBody>
      </p:sp>
      <p:sp>
        <p:nvSpPr>
          <p:cNvPr id="23" name="ZoneTexte 22"/>
          <p:cNvSpPr txBox="1"/>
          <p:nvPr/>
        </p:nvSpPr>
        <p:spPr>
          <a:xfrm>
            <a:off x="4058891" y="401278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3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856227" y="4156188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0</a:t>
            </a:r>
            <a:r>
              <a:rPr lang="fr-FR" sz="3600" dirty="0" smtClean="0">
                <a:solidFill>
                  <a:srgbClr val="00B050"/>
                </a:solidFill>
              </a:rPr>
              <a:t>6</a:t>
            </a:r>
            <a:r>
              <a:rPr lang="fr-FR" sz="3600" dirty="0" smtClean="0">
                <a:solidFill>
                  <a:srgbClr val="7030A0"/>
                </a:solidFill>
              </a:rPr>
              <a:t>0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783585" y="1321166"/>
            <a:ext cx="45074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/>
              <a:t>Je continue après la virgule…</a:t>
            </a:r>
            <a:endParaRPr lang="fr-FR" sz="2800" b="1" dirty="0"/>
          </a:p>
        </p:txBody>
      </p:sp>
      <p:sp>
        <p:nvSpPr>
          <p:cNvPr id="21" name="Flèche droite 20"/>
          <p:cNvSpPr/>
          <p:nvPr/>
        </p:nvSpPr>
        <p:spPr>
          <a:xfrm>
            <a:off x="2856567" y="4413737"/>
            <a:ext cx="675249" cy="2250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6907953" y="2656564"/>
            <a:ext cx="521548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Je commence par les unités :</a:t>
            </a:r>
          </a:p>
          <a:p>
            <a:r>
              <a:rPr lang="fr-FR" sz="2800" dirty="0" smtClean="0">
                <a:solidFill>
                  <a:srgbClr val="FF0000"/>
                </a:solidFill>
              </a:rPr>
              <a:t>2</a:t>
            </a:r>
            <a:r>
              <a:rPr lang="fr-FR" sz="2800" dirty="0" smtClean="0"/>
              <a:t> x</a:t>
            </a:r>
            <a:r>
              <a:rPr lang="fr-FR" sz="2800" dirty="0" smtClean="0">
                <a:solidFill>
                  <a:srgbClr val="7030A0"/>
                </a:solidFill>
              </a:rPr>
              <a:t>3</a:t>
            </a:r>
            <a:r>
              <a:rPr lang="fr-FR" sz="2800" dirty="0" smtClean="0"/>
              <a:t> =6        pour aller à </a:t>
            </a:r>
            <a:r>
              <a:rPr lang="fr-FR" sz="2800" dirty="0" smtClean="0">
                <a:solidFill>
                  <a:srgbClr val="7030A0"/>
                </a:solidFill>
              </a:rPr>
              <a:t>0</a:t>
            </a:r>
            <a:r>
              <a:rPr lang="fr-FR" sz="2800" dirty="0" smtClean="0"/>
              <a:t> … pour aller à </a:t>
            </a:r>
            <a:r>
              <a:rPr lang="fr-FR" sz="2800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r>
              <a:rPr lang="fr-FR" sz="2800" dirty="0" smtClean="0">
                <a:solidFill>
                  <a:srgbClr val="7030A0"/>
                </a:solidFill>
              </a:rPr>
              <a:t>0</a:t>
            </a:r>
            <a:r>
              <a:rPr lang="fr-FR" sz="2800" dirty="0" smtClean="0"/>
              <a:t> = 4</a:t>
            </a:r>
          </a:p>
          <a:p>
            <a:endParaRPr lang="fr-FR" sz="2800" dirty="0" smtClean="0"/>
          </a:p>
          <a:p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4240923" y="45658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4281382" y="4697751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4</a:t>
            </a:r>
            <a:endParaRPr lang="fr-FR" sz="3600" dirty="0"/>
          </a:p>
        </p:txBody>
      </p:sp>
      <p:sp>
        <p:nvSpPr>
          <p:cNvPr id="26" name="ZoneTexte 25"/>
          <p:cNvSpPr txBox="1"/>
          <p:nvPr/>
        </p:nvSpPr>
        <p:spPr>
          <a:xfrm>
            <a:off x="447087" y="320977"/>
            <a:ext cx="4728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deux chiffres au diviseur</a:t>
            </a:r>
            <a:endParaRPr lang="fr-FR" sz="2400" b="1" dirty="0"/>
          </a:p>
        </p:txBody>
      </p:sp>
      <p:pic>
        <p:nvPicPr>
          <p:cNvPr id="27" name="Image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1658" y="320977"/>
            <a:ext cx="1428750" cy="1428750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85" y="5286844"/>
            <a:ext cx="14382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43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5215944" y="2498501"/>
            <a:ext cx="38636" cy="256289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5233182" y="3263705"/>
            <a:ext cx="10410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440160" y="2498501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2</a:t>
            </a:r>
            <a:r>
              <a:rPr lang="fr-FR" sz="3600" dirty="0" smtClean="0">
                <a:solidFill>
                  <a:srgbClr val="7030A0"/>
                </a:solidFill>
              </a:rPr>
              <a:t>3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331826" y="2498501"/>
            <a:ext cx="1225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8 723</a:t>
            </a:r>
            <a:endParaRPr lang="fr-FR" sz="3600" dirty="0"/>
          </a:p>
        </p:txBody>
      </p:sp>
      <p:sp>
        <p:nvSpPr>
          <p:cNvPr id="11" name="Arc 10"/>
          <p:cNvSpPr/>
          <p:nvPr/>
        </p:nvSpPr>
        <p:spPr>
          <a:xfrm rot="17362609">
            <a:off x="3500630" y="2293631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rc 11"/>
          <p:cNvSpPr/>
          <p:nvPr/>
        </p:nvSpPr>
        <p:spPr>
          <a:xfrm rot="17566723">
            <a:off x="5509532" y="2278673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5392214" y="3382579"/>
            <a:ext cx="1236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379</a:t>
            </a:r>
            <a:r>
              <a:rPr lang="fr-FR" sz="3600" dirty="0" smtClean="0">
                <a:solidFill>
                  <a:srgbClr val="FF0000"/>
                </a:solidFill>
              </a:rPr>
              <a:t>,2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194192" y="3050812"/>
            <a:ext cx="1095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 1 82</a:t>
            </a:r>
            <a:endParaRPr lang="fr-FR" sz="3600" dirty="0"/>
          </a:p>
        </p:txBody>
      </p:sp>
      <p:sp>
        <p:nvSpPr>
          <p:cNvPr id="19" name="ZoneTexte 18"/>
          <p:cNvSpPr txBox="1"/>
          <p:nvPr/>
        </p:nvSpPr>
        <p:spPr>
          <a:xfrm>
            <a:off x="3554541" y="28661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802195" y="343432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658198" y="3603123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213</a:t>
            </a:r>
            <a:endParaRPr lang="fr-FR" sz="3600" dirty="0"/>
          </a:p>
        </p:txBody>
      </p:sp>
      <p:sp>
        <p:nvSpPr>
          <p:cNvPr id="23" name="ZoneTexte 22"/>
          <p:cNvSpPr txBox="1"/>
          <p:nvPr/>
        </p:nvSpPr>
        <p:spPr>
          <a:xfrm>
            <a:off x="4058891" y="401278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3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856227" y="4156188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0</a:t>
            </a:r>
            <a:r>
              <a:rPr lang="fr-FR" sz="3600" dirty="0" smtClean="0">
                <a:solidFill>
                  <a:srgbClr val="00B050"/>
                </a:solidFill>
              </a:rPr>
              <a:t>6</a:t>
            </a:r>
            <a:r>
              <a:rPr lang="fr-FR" sz="3600" dirty="0" smtClean="0">
                <a:solidFill>
                  <a:srgbClr val="7030A0"/>
                </a:solidFill>
              </a:rPr>
              <a:t>0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783585" y="1321166"/>
            <a:ext cx="45074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/>
              <a:t>Je continue après la virgule…</a:t>
            </a:r>
            <a:endParaRPr lang="fr-FR" sz="2800" b="1" dirty="0"/>
          </a:p>
        </p:txBody>
      </p:sp>
      <p:sp>
        <p:nvSpPr>
          <p:cNvPr id="21" name="Flèche droite 20"/>
          <p:cNvSpPr/>
          <p:nvPr/>
        </p:nvSpPr>
        <p:spPr>
          <a:xfrm>
            <a:off x="2856567" y="4413737"/>
            <a:ext cx="675249" cy="2250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6628450" y="3734299"/>
            <a:ext cx="521548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800" dirty="0" smtClean="0"/>
          </a:p>
          <a:p>
            <a:r>
              <a:rPr lang="fr-FR" sz="2800" dirty="0" smtClean="0"/>
              <a:t>Puis les dizaines :</a:t>
            </a:r>
          </a:p>
          <a:p>
            <a:r>
              <a:rPr lang="fr-FR" sz="2800" dirty="0" smtClean="0">
                <a:solidFill>
                  <a:srgbClr val="FF0000"/>
                </a:solidFill>
              </a:rPr>
              <a:t>2</a:t>
            </a:r>
            <a:r>
              <a:rPr lang="fr-FR" sz="2800" dirty="0" smtClean="0"/>
              <a:t> x </a:t>
            </a:r>
            <a:r>
              <a:rPr lang="fr-FR" sz="2800" dirty="0" smtClean="0">
                <a:solidFill>
                  <a:srgbClr val="00B050"/>
                </a:solidFill>
              </a:rPr>
              <a:t>2</a:t>
            </a:r>
            <a:r>
              <a:rPr lang="fr-FR" sz="2800" dirty="0" smtClean="0"/>
              <a:t> = 4 plus </a:t>
            </a:r>
            <a:r>
              <a:rPr lang="fr-FR" sz="2800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r>
              <a:rPr lang="fr-FR" sz="2800" dirty="0" smtClean="0"/>
              <a:t>(la retenue) =5 pour aller à </a:t>
            </a:r>
            <a:r>
              <a:rPr lang="fr-FR" sz="2800" dirty="0" smtClean="0">
                <a:solidFill>
                  <a:srgbClr val="00B050"/>
                </a:solidFill>
              </a:rPr>
              <a:t>6 </a:t>
            </a:r>
            <a:r>
              <a:rPr lang="fr-FR" sz="2800" dirty="0" smtClean="0"/>
              <a:t>= 1</a:t>
            </a:r>
            <a:endParaRPr lang="fr-FR" sz="2800" dirty="0" smtClean="0">
              <a:solidFill>
                <a:srgbClr val="FF0000"/>
              </a:solidFill>
            </a:endParaRPr>
          </a:p>
          <a:p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4240923" y="45658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4057212" y="4709253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14</a:t>
            </a:r>
            <a:endParaRPr lang="fr-FR" sz="3600" dirty="0"/>
          </a:p>
        </p:txBody>
      </p:sp>
      <p:sp>
        <p:nvSpPr>
          <p:cNvPr id="26" name="ZoneTexte 25"/>
          <p:cNvSpPr txBox="1"/>
          <p:nvPr/>
        </p:nvSpPr>
        <p:spPr>
          <a:xfrm>
            <a:off x="447087" y="320977"/>
            <a:ext cx="4728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deux chiffres au diviseur</a:t>
            </a:r>
            <a:endParaRPr lang="fr-FR" sz="2400" b="1" dirty="0"/>
          </a:p>
        </p:txBody>
      </p:sp>
      <p:pic>
        <p:nvPicPr>
          <p:cNvPr id="27" name="Image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1658" y="320977"/>
            <a:ext cx="1428750" cy="1428750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85" y="5286844"/>
            <a:ext cx="14382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90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5215944" y="2498501"/>
            <a:ext cx="38636" cy="256289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5233182" y="3263705"/>
            <a:ext cx="10410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440160" y="2498501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2</a:t>
            </a:r>
            <a:r>
              <a:rPr lang="fr-FR" sz="3600" dirty="0" smtClean="0">
                <a:solidFill>
                  <a:srgbClr val="7030A0"/>
                </a:solidFill>
              </a:rPr>
              <a:t>3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331826" y="2498501"/>
            <a:ext cx="18085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8 723,0</a:t>
            </a:r>
            <a:r>
              <a:rPr lang="fr-FR" sz="3600" dirty="0" smtClean="0">
                <a:solidFill>
                  <a:srgbClr val="FF0000"/>
                </a:solidFill>
              </a:rPr>
              <a:t>0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11" name="Arc 10"/>
          <p:cNvSpPr/>
          <p:nvPr/>
        </p:nvSpPr>
        <p:spPr>
          <a:xfrm rot="17362609">
            <a:off x="3500630" y="2293631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rc 11"/>
          <p:cNvSpPr/>
          <p:nvPr/>
        </p:nvSpPr>
        <p:spPr>
          <a:xfrm rot="17566723">
            <a:off x="5509532" y="2278673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5392214" y="3382579"/>
            <a:ext cx="1236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379,2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194192" y="3050812"/>
            <a:ext cx="1095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 1 82</a:t>
            </a:r>
            <a:endParaRPr lang="fr-FR" sz="3600" dirty="0"/>
          </a:p>
        </p:txBody>
      </p:sp>
      <p:sp>
        <p:nvSpPr>
          <p:cNvPr id="19" name="ZoneTexte 18"/>
          <p:cNvSpPr txBox="1"/>
          <p:nvPr/>
        </p:nvSpPr>
        <p:spPr>
          <a:xfrm>
            <a:off x="3554541" y="28661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802195" y="343432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658198" y="3603123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213</a:t>
            </a:r>
            <a:endParaRPr lang="fr-FR" sz="3600" dirty="0"/>
          </a:p>
        </p:txBody>
      </p:sp>
      <p:sp>
        <p:nvSpPr>
          <p:cNvPr id="23" name="ZoneTexte 22"/>
          <p:cNvSpPr txBox="1"/>
          <p:nvPr/>
        </p:nvSpPr>
        <p:spPr>
          <a:xfrm>
            <a:off x="4058891" y="401278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3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856227" y="4156188"/>
            <a:ext cx="9909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06 0</a:t>
            </a:r>
            <a:endParaRPr lang="fr-FR" sz="3600" dirty="0"/>
          </a:p>
        </p:txBody>
      </p:sp>
      <p:sp>
        <p:nvSpPr>
          <p:cNvPr id="5" name="ZoneTexte 4"/>
          <p:cNvSpPr txBox="1"/>
          <p:nvPr/>
        </p:nvSpPr>
        <p:spPr>
          <a:xfrm>
            <a:off x="2783585" y="1321166"/>
            <a:ext cx="61795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/>
              <a:t>Je peux continuer en descendant un </a:t>
            </a:r>
            <a:r>
              <a:rPr lang="fr-FR" sz="2800" b="1" dirty="0" smtClean="0">
                <a:solidFill>
                  <a:srgbClr val="FF0000"/>
                </a:solidFill>
              </a:rPr>
              <a:t>0</a:t>
            </a:r>
            <a:r>
              <a:rPr lang="fr-FR" sz="2800" b="1" dirty="0" smtClean="0"/>
              <a:t> …</a:t>
            </a:r>
            <a:endParaRPr lang="fr-FR" sz="2800" b="1" dirty="0"/>
          </a:p>
        </p:txBody>
      </p:sp>
      <p:sp>
        <p:nvSpPr>
          <p:cNvPr id="21" name="Flèche droite 20"/>
          <p:cNvSpPr/>
          <p:nvPr/>
        </p:nvSpPr>
        <p:spPr>
          <a:xfrm>
            <a:off x="2943846" y="4903569"/>
            <a:ext cx="675249" cy="2250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4240923" y="45658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4209734" y="4695113"/>
            <a:ext cx="9909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14 </a:t>
            </a:r>
            <a:r>
              <a:rPr lang="fr-FR" sz="3600" dirty="0" smtClean="0">
                <a:solidFill>
                  <a:srgbClr val="FF0000"/>
                </a:solidFill>
              </a:rPr>
              <a:t>0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9" name="Flèche vers le bas 8"/>
          <p:cNvSpPr/>
          <p:nvPr/>
        </p:nvSpPr>
        <p:spPr>
          <a:xfrm>
            <a:off x="4871884" y="3063886"/>
            <a:ext cx="188435" cy="16443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447087" y="320977"/>
            <a:ext cx="4728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deux chiffres au diviseur</a:t>
            </a:r>
            <a:endParaRPr lang="fr-FR" sz="2400" b="1" dirty="0"/>
          </a:p>
        </p:txBody>
      </p:sp>
      <p:pic>
        <p:nvPicPr>
          <p:cNvPr id="26" name="Image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1658" y="320977"/>
            <a:ext cx="1428750" cy="1428750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85" y="5286844"/>
            <a:ext cx="14382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5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5215944" y="2498501"/>
            <a:ext cx="38636" cy="256289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5233182" y="3263705"/>
            <a:ext cx="10410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440160" y="2498501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2</a:t>
            </a:r>
            <a:r>
              <a:rPr lang="fr-FR" sz="3600" dirty="0" smtClean="0">
                <a:solidFill>
                  <a:srgbClr val="7030A0"/>
                </a:solidFill>
              </a:rPr>
              <a:t>3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331826" y="2498501"/>
            <a:ext cx="18085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8 723,00</a:t>
            </a:r>
            <a:endParaRPr lang="fr-FR" sz="3600" dirty="0"/>
          </a:p>
        </p:txBody>
      </p:sp>
      <p:sp>
        <p:nvSpPr>
          <p:cNvPr id="11" name="Arc 10"/>
          <p:cNvSpPr/>
          <p:nvPr/>
        </p:nvSpPr>
        <p:spPr>
          <a:xfrm rot="17362609">
            <a:off x="3500630" y="2293631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rc 11"/>
          <p:cNvSpPr/>
          <p:nvPr/>
        </p:nvSpPr>
        <p:spPr>
          <a:xfrm rot="17566723">
            <a:off x="5509532" y="2278673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5392214" y="3382579"/>
            <a:ext cx="14702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379,2</a:t>
            </a:r>
            <a:r>
              <a:rPr lang="fr-FR" sz="3600" dirty="0" smtClean="0">
                <a:solidFill>
                  <a:srgbClr val="FF0000"/>
                </a:solidFill>
              </a:rPr>
              <a:t>7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194192" y="3050812"/>
            <a:ext cx="1095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 1 82</a:t>
            </a:r>
            <a:endParaRPr lang="fr-FR" sz="3600" dirty="0"/>
          </a:p>
        </p:txBody>
      </p:sp>
      <p:sp>
        <p:nvSpPr>
          <p:cNvPr id="19" name="ZoneTexte 18"/>
          <p:cNvSpPr txBox="1"/>
          <p:nvPr/>
        </p:nvSpPr>
        <p:spPr>
          <a:xfrm>
            <a:off x="3554541" y="28661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802195" y="343432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658198" y="3603123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213</a:t>
            </a:r>
            <a:endParaRPr lang="fr-FR" sz="3600" dirty="0"/>
          </a:p>
        </p:txBody>
      </p:sp>
      <p:sp>
        <p:nvSpPr>
          <p:cNvPr id="23" name="ZoneTexte 22"/>
          <p:cNvSpPr txBox="1"/>
          <p:nvPr/>
        </p:nvSpPr>
        <p:spPr>
          <a:xfrm>
            <a:off x="4058891" y="401278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3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856227" y="4156188"/>
            <a:ext cx="9909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06 0</a:t>
            </a:r>
            <a:endParaRPr lang="fr-FR" sz="3600" dirty="0"/>
          </a:p>
        </p:txBody>
      </p:sp>
      <p:sp>
        <p:nvSpPr>
          <p:cNvPr id="5" name="ZoneTexte 4"/>
          <p:cNvSpPr txBox="1"/>
          <p:nvPr/>
        </p:nvSpPr>
        <p:spPr>
          <a:xfrm>
            <a:off x="2783585" y="1321166"/>
            <a:ext cx="61795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/>
              <a:t>Je peux continuer en descendant un </a:t>
            </a:r>
            <a:r>
              <a:rPr lang="fr-FR" sz="2800" b="1" dirty="0" smtClean="0">
                <a:solidFill>
                  <a:srgbClr val="FF0000"/>
                </a:solidFill>
              </a:rPr>
              <a:t>0</a:t>
            </a:r>
            <a:r>
              <a:rPr lang="fr-FR" sz="2800" b="1" dirty="0" smtClean="0"/>
              <a:t> …</a:t>
            </a:r>
            <a:endParaRPr lang="fr-FR" sz="2800" b="1" dirty="0"/>
          </a:p>
        </p:txBody>
      </p:sp>
      <p:sp>
        <p:nvSpPr>
          <p:cNvPr id="21" name="Flèche droite 20"/>
          <p:cNvSpPr/>
          <p:nvPr/>
        </p:nvSpPr>
        <p:spPr>
          <a:xfrm>
            <a:off x="2943846" y="4903569"/>
            <a:ext cx="675249" cy="2250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4240923" y="45658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4209734" y="4695113"/>
            <a:ext cx="9909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14</a:t>
            </a:r>
            <a:r>
              <a:rPr lang="fr-FR" sz="3600" dirty="0" smtClean="0"/>
              <a:t> </a:t>
            </a:r>
            <a:r>
              <a:rPr lang="fr-FR" sz="3600" dirty="0" smtClean="0">
                <a:solidFill>
                  <a:srgbClr val="7030A0"/>
                </a:solidFill>
              </a:rPr>
              <a:t>0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6862488" y="4110021"/>
            <a:ext cx="469782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Dans 140 combien de fois 23</a:t>
            </a:r>
          </a:p>
          <a:p>
            <a:r>
              <a:rPr lang="fr-FR" sz="2800" dirty="0" smtClean="0"/>
              <a:t>Ou (je cache les unités)</a:t>
            </a:r>
          </a:p>
          <a:p>
            <a:r>
              <a:rPr lang="fr-FR" sz="2800" dirty="0" smtClean="0"/>
              <a:t>Dans 14 combien de fois 2  =  </a:t>
            </a:r>
            <a:r>
              <a:rPr lang="fr-FR" sz="2800" dirty="0" smtClean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447087" y="320977"/>
            <a:ext cx="4728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deux chiffres au diviseur</a:t>
            </a:r>
            <a:endParaRPr lang="fr-FR" sz="2400" b="1" dirty="0"/>
          </a:p>
        </p:txBody>
      </p:sp>
      <p:pic>
        <p:nvPicPr>
          <p:cNvPr id="27" name="Image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1658" y="320977"/>
            <a:ext cx="1428750" cy="1428750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85" y="5286844"/>
            <a:ext cx="14382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77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5215944" y="2498501"/>
            <a:ext cx="38636" cy="256289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5233182" y="3263705"/>
            <a:ext cx="10410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440160" y="2498501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2</a:t>
            </a:r>
            <a:r>
              <a:rPr lang="fr-FR" sz="3600" dirty="0" smtClean="0">
                <a:solidFill>
                  <a:srgbClr val="7030A0"/>
                </a:solidFill>
              </a:rPr>
              <a:t>3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331826" y="2498501"/>
            <a:ext cx="1225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8 723</a:t>
            </a:r>
            <a:endParaRPr lang="fr-FR" sz="3600" dirty="0"/>
          </a:p>
        </p:txBody>
      </p:sp>
      <p:sp>
        <p:nvSpPr>
          <p:cNvPr id="11" name="Arc 10"/>
          <p:cNvSpPr/>
          <p:nvPr/>
        </p:nvSpPr>
        <p:spPr>
          <a:xfrm rot="17362609">
            <a:off x="3500630" y="2293631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rc 11"/>
          <p:cNvSpPr/>
          <p:nvPr/>
        </p:nvSpPr>
        <p:spPr>
          <a:xfrm rot="17566723">
            <a:off x="5509532" y="2278673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5392214" y="3382579"/>
            <a:ext cx="14702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379,2</a:t>
            </a:r>
            <a:r>
              <a:rPr lang="fr-FR" sz="3600" dirty="0" smtClean="0">
                <a:solidFill>
                  <a:srgbClr val="FF0000"/>
                </a:solidFill>
              </a:rPr>
              <a:t>7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194192" y="3050812"/>
            <a:ext cx="1095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 1 82</a:t>
            </a:r>
            <a:endParaRPr lang="fr-FR" sz="3600" dirty="0"/>
          </a:p>
        </p:txBody>
      </p:sp>
      <p:sp>
        <p:nvSpPr>
          <p:cNvPr id="19" name="ZoneTexte 18"/>
          <p:cNvSpPr txBox="1"/>
          <p:nvPr/>
        </p:nvSpPr>
        <p:spPr>
          <a:xfrm>
            <a:off x="3554541" y="28661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802195" y="343432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658198" y="3603123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213</a:t>
            </a:r>
            <a:endParaRPr lang="fr-FR" sz="3600" dirty="0"/>
          </a:p>
        </p:txBody>
      </p:sp>
      <p:sp>
        <p:nvSpPr>
          <p:cNvPr id="23" name="ZoneTexte 22"/>
          <p:cNvSpPr txBox="1"/>
          <p:nvPr/>
        </p:nvSpPr>
        <p:spPr>
          <a:xfrm>
            <a:off x="4058891" y="401278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3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856227" y="4156188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060</a:t>
            </a:r>
            <a:endParaRPr lang="fr-FR" sz="3600" dirty="0"/>
          </a:p>
        </p:txBody>
      </p:sp>
      <p:sp>
        <p:nvSpPr>
          <p:cNvPr id="5" name="ZoneTexte 4"/>
          <p:cNvSpPr txBox="1"/>
          <p:nvPr/>
        </p:nvSpPr>
        <p:spPr>
          <a:xfrm>
            <a:off x="2783585" y="1321166"/>
            <a:ext cx="61795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/>
              <a:t>Je peux continuer en descendant un </a:t>
            </a:r>
            <a:r>
              <a:rPr lang="fr-FR" sz="2800" b="1" dirty="0" smtClean="0">
                <a:solidFill>
                  <a:srgbClr val="FF0000"/>
                </a:solidFill>
              </a:rPr>
              <a:t>0</a:t>
            </a:r>
            <a:r>
              <a:rPr lang="fr-FR" sz="2800" b="1" dirty="0" smtClean="0"/>
              <a:t> …</a:t>
            </a:r>
            <a:endParaRPr lang="fr-FR" sz="2800" b="1" dirty="0"/>
          </a:p>
        </p:txBody>
      </p:sp>
      <p:sp>
        <p:nvSpPr>
          <p:cNvPr id="21" name="Flèche droite 20"/>
          <p:cNvSpPr/>
          <p:nvPr/>
        </p:nvSpPr>
        <p:spPr>
          <a:xfrm>
            <a:off x="2943846" y="4903569"/>
            <a:ext cx="675249" cy="2250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4240923" y="45658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4057212" y="4709253"/>
            <a:ext cx="9909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14</a:t>
            </a:r>
            <a:r>
              <a:rPr lang="fr-FR" sz="3600" dirty="0" smtClean="0"/>
              <a:t> </a:t>
            </a:r>
            <a:r>
              <a:rPr lang="fr-FR" sz="3600" dirty="0" smtClean="0">
                <a:solidFill>
                  <a:srgbClr val="7030A0"/>
                </a:solidFill>
              </a:rPr>
              <a:t>0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8229600" y="3434327"/>
            <a:ext cx="6206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….</a:t>
            </a:r>
            <a:endParaRPr lang="fr-FR" sz="3600" dirty="0"/>
          </a:p>
        </p:txBody>
      </p:sp>
      <p:sp>
        <p:nvSpPr>
          <p:cNvPr id="22" name="ZoneTexte 21"/>
          <p:cNvSpPr txBox="1"/>
          <p:nvPr/>
        </p:nvSpPr>
        <p:spPr>
          <a:xfrm>
            <a:off x="447087" y="320977"/>
            <a:ext cx="4728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deux chiffres au diviseur</a:t>
            </a:r>
            <a:endParaRPr lang="fr-FR" sz="2400" b="1" dirty="0"/>
          </a:p>
        </p:txBody>
      </p:sp>
      <p:pic>
        <p:nvPicPr>
          <p:cNvPr id="26" name="Image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1658" y="320977"/>
            <a:ext cx="1428750" cy="1428750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85" y="5286844"/>
            <a:ext cx="14382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40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47087" y="320977"/>
            <a:ext cx="48694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deux chiffres aux diviseurs</a:t>
            </a:r>
            <a:endParaRPr lang="fr-FR" sz="2400" b="1" dirty="0"/>
          </a:p>
        </p:txBody>
      </p:sp>
      <p:cxnSp>
        <p:nvCxnSpPr>
          <p:cNvPr id="4" name="Connecteur droit 3"/>
          <p:cNvCxnSpPr/>
          <p:nvPr/>
        </p:nvCxnSpPr>
        <p:spPr>
          <a:xfrm>
            <a:off x="5215944" y="2498501"/>
            <a:ext cx="38636" cy="256289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5233182" y="3263705"/>
            <a:ext cx="10410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440160" y="2498501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2</a:t>
            </a:r>
            <a:r>
              <a:rPr lang="fr-FR" sz="3600" dirty="0" smtClean="0">
                <a:solidFill>
                  <a:srgbClr val="7030A0"/>
                </a:solidFill>
              </a:rPr>
              <a:t>3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331826" y="2498501"/>
            <a:ext cx="1225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8</a:t>
            </a:r>
            <a:r>
              <a:rPr lang="fr-FR" sz="3600" dirty="0" smtClean="0"/>
              <a:t> </a:t>
            </a:r>
            <a:r>
              <a:rPr lang="fr-FR" sz="3600" dirty="0" smtClean="0">
                <a:solidFill>
                  <a:srgbClr val="7030A0"/>
                </a:solidFill>
              </a:rPr>
              <a:t>7</a:t>
            </a:r>
            <a:r>
              <a:rPr lang="fr-FR" sz="3600" dirty="0" smtClean="0"/>
              <a:t>23</a:t>
            </a:r>
            <a:endParaRPr lang="fr-FR" sz="3600" dirty="0"/>
          </a:p>
        </p:txBody>
      </p:sp>
      <p:sp>
        <p:nvSpPr>
          <p:cNvPr id="11" name="Arc 10"/>
          <p:cNvSpPr/>
          <p:nvPr/>
        </p:nvSpPr>
        <p:spPr>
          <a:xfrm rot="17362609">
            <a:off x="3500630" y="2293631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rc 11"/>
          <p:cNvSpPr/>
          <p:nvPr/>
        </p:nvSpPr>
        <p:spPr>
          <a:xfrm rot="17566723">
            <a:off x="5509532" y="2278673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5392214" y="338257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FF0000"/>
                </a:solidFill>
              </a:rPr>
              <a:t>4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6589582" y="1952854"/>
            <a:ext cx="521548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Je commence par les unités :</a:t>
            </a:r>
          </a:p>
          <a:p>
            <a:r>
              <a:rPr lang="fr-FR" sz="2800" dirty="0" smtClean="0">
                <a:solidFill>
                  <a:srgbClr val="FF0000"/>
                </a:solidFill>
              </a:rPr>
              <a:t>4</a:t>
            </a:r>
            <a:r>
              <a:rPr lang="fr-FR" sz="2800" dirty="0" smtClean="0"/>
              <a:t> x</a:t>
            </a:r>
            <a:r>
              <a:rPr lang="fr-FR" sz="2800" dirty="0" smtClean="0">
                <a:solidFill>
                  <a:srgbClr val="7030A0"/>
                </a:solidFill>
              </a:rPr>
              <a:t>3</a:t>
            </a:r>
            <a:r>
              <a:rPr lang="fr-FR" sz="2800" dirty="0" smtClean="0"/>
              <a:t> =12        pour aller à </a:t>
            </a:r>
            <a:r>
              <a:rPr lang="fr-FR" sz="2800" dirty="0" smtClean="0">
                <a:solidFill>
                  <a:srgbClr val="7030A0"/>
                </a:solidFill>
              </a:rPr>
              <a:t>7</a:t>
            </a:r>
            <a:r>
              <a:rPr lang="fr-FR" sz="2800" dirty="0" smtClean="0"/>
              <a:t> … pour aller à </a:t>
            </a:r>
            <a:r>
              <a:rPr lang="fr-FR" sz="2800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r>
              <a:rPr lang="fr-FR" sz="2800" dirty="0">
                <a:solidFill>
                  <a:srgbClr val="7030A0"/>
                </a:solidFill>
              </a:rPr>
              <a:t>7</a:t>
            </a:r>
            <a:r>
              <a:rPr lang="fr-FR" sz="2800" dirty="0" smtClean="0"/>
              <a:t> =5</a:t>
            </a:r>
          </a:p>
          <a:p>
            <a:endParaRPr lang="fr-FR" sz="2800" dirty="0" smtClean="0"/>
          </a:p>
        </p:txBody>
      </p:sp>
      <p:sp>
        <p:nvSpPr>
          <p:cNvPr id="18" name="ZoneTexte 17"/>
          <p:cNvSpPr txBox="1"/>
          <p:nvPr/>
        </p:nvSpPr>
        <p:spPr>
          <a:xfrm>
            <a:off x="3646875" y="3059413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5</a:t>
            </a:r>
            <a:endParaRPr lang="fr-FR" sz="3600" dirty="0"/>
          </a:p>
        </p:txBody>
      </p:sp>
      <p:sp>
        <p:nvSpPr>
          <p:cNvPr id="19" name="ZoneTexte 18"/>
          <p:cNvSpPr txBox="1"/>
          <p:nvPr/>
        </p:nvSpPr>
        <p:spPr>
          <a:xfrm>
            <a:off x="3554541" y="28661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447087" y="320977"/>
            <a:ext cx="4728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deux chiffres au diviseur</a:t>
            </a:r>
            <a:endParaRPr lang="fr-FR" sz="2400" b="1" dirty="0"/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1658" y="320977"/>
            <a:ext cx="1428750" cy="1428750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85" y="5286844"/>
            <a:ext cx="14382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9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47087" y="320977"/>
            <a:ext cx="48694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deux chiffres aux diviseurs</a:t>
            </a:r>
            <a:endParaRPr lang="fr-FR" sz="2400" b="1" dirty="0"/>
          </a:p>
        </p:txBody>
      </p:sp>
      <p:cxnSp>
        <p:nvCxnSpPr>
          <p:cNvPr id="4" name="Connecteur droit 3"/>
          <p:cNvCxnSpPr/>
          <p:nvPr/>
        </p:nvCxnSpPr>
        <p:spPr>
          <a:xfrm>
            <a:off x="5215944" y="2498501"/>
            <a:ext cx="38636" cy="256289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5233182" y="3263705"/>
            <a:ext cx="10410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440160" y="2498501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2</a:t>
            </a:r>
            <a:r>
              <a:rPr lang="fr-FR" sz="3600" dirty="0" smtClean="0">
                <a:solidFill>
                  <a:srgbClr val="7030A0"/>
                </a:solidFill>
              </a:rPr>
              <a:t>3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331826" y="2498501"/>
            <a:ext cx="1225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8</a:t>
            </a:r>
            <a:r>
              <a:rPr lang="fr-FR" sz="3600" dirty="0" smtClean="0"/>
              <a:t> </a:t>
            </a:r>
            <a:r>
              <a:rPr lang="fr-FR" sz="3600" dirty="0" smtClean="0">
                <a:solidFill>
                  <a:srgbClr val="7030A0"/>
                </a:solidFill>
              </a:rPr>
              <a:t>7</a:t>
            </a:r>
            <a:r>
              <a:rPr lang="fr-FR" sz="3600" dirty="0" smtClean="0"/>
              <a:t>23</a:t>
            </a:r>
            <a:endParaRPr lang="fr-FR" sz="3600" dirty="0"/>
          </a:p>
        </p:txBody>
      </p:sp>
      <p:sp>
        <p:nvSpPr>
          <p:cNvPr id="11" name="Arc 10"/>
          <p:cNvSpPr/>
          <p:nvPr/>
        </p:nvSpPr>
        <p:spPr>
          <a:xfrm rot="17362609">
            <a:off x="3500630" y="2293631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rc 11"/>
          <p:cNvSpPr/>
          <p:nvPr/>
        </p:nvSpPr>
        <p:spPr>
          <a:xfrm rot="17566723">
            <a:off x="5509532" y="2278673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5392214" y="338257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FF0000"/>
                </a:solidFill>
              </a:rPr>
              <a:t>4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6589582" y="1952854"/>
            <a:ext cx="521548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800" dirty="0" smtClean="0"/>
          </a:p>
          <a:p>
            <a:r>
              <a:rPr lang="fr-FR" sz="2800" dirty="0" smtClean="0"/>
              <a:t>Puis les dizaines :</a:t>
            </a:r>
          </a:p>
          <a:p>
            <a:r>
              <a:rPr lang="fr-FR" sz="2800" dirty="0" smtClean="0">
                <a:solidFill>
                  <a:srgbClr val="FF0000"/>
                </a:solidFill>
              </a:rPr>
              <a:t>4</a:t>
            </a:r>
            <a:r>
              <a:rPr lang="fr-FR" sz="2800" dirty="0" smtClean="0"/>
              <a:t> x </a:t>
            </a:r>
            <a:r>
              <a:rPr lang="fr-FR" sz="2800" dirty="0" smtClean="0">
                <a:solidFill>
                  <a:srgbClr val="00B050"/>
                </a:solidFill>
              </a:rPr>
              <a:t>2</a:t>
            </a:r>
            <a:r>
              <a:rPr lang="fr-FR" sz="2800" dirty="0" smtClean="0"/>
              <a:t> = 8 plus </a:t>
            </a:r>
            <a:r>
              <a:rPr lang="fr-FR" sz="2800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r>
              <a:rPr lang="fr-FR" sz="2800" dirty="0" smtClean="0"/>
              <a:t>(la retenue) = 9 pour aller à </a:t>
            </a:r>
            <a:r>
              <a:rPr lang="fr-FR" sz="2800" dirty="0" smtClean="0">
                <a:solidFill>
                  <a:srgbClr val="00B050"/>
                </a:solidFill>
              </a:rPr>
              <a:t>8</a:t>
            </a:r>
            <a:r>
              <a:rPr lang="fr-FR" sz="2800" dirty="0" smtClean="0"/>
              <a:t> </a:t>
            </a:r>
          </a:p>
          <a:p>
            <a:endParaRPr lang="fr-FR" sz="2800" dirty="0"/>
          </a:p>
          <a:p>
            <a:r>
              <a:rPr lang="fr-FR" sz="2800" dirty="0" smtClean="0"/>
              <a:t>c’est trop grand… j’efface et je recommence avec </a:t>
            </a:r>
            <a:r>
              <a:rPr lang="fr-FR" sz="2800" dirty="0" smtClean="0">
                <a:solidFill>
                  <a:srgbClr val="FF0000"/>
                </a:solidFill>
              </a:rPr>
              <a:t>3</a:t>
            </a: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646875" y="3059413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5</a:t>
            </a:r>
            <a:endParaRPr lang="fr-FR" sz="3600" dirty="0"/>
          </a:p>
        </p:txBody>
      </p:sp>
      <p:sp>
        <p:nvSpPr>
          <p:cNvPr id="19" name="ZoneTexte 18"/>
          <p:cNvSpPr txBox="1"/>
          <p:nvPr/>
        </p:nvSpPr>
        <p:spPr>
          <a:xfrm>
            <a:off x="3554541" y="28661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447087" y="320977"/>
            <a:ext cx="4728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deux chiffres au diviseur</a:t>
            </a:r>
            <a:endParaRPr lang="fr-FR" sz="2400" b="1" dirty="0"/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1658" y="320977"/>
            <a:ext cx="1428750" cy="1428750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85" y="5286844"/>
            <a:ext cx="14382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56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5215944" y="2498501"/>
            <a:ext cx="38636" cy="256289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5233182" y="3263705"/>
            <a:ext cx="10410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440160" y="2498501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2</a:t>
            </a:r>
            <a:r>
              <a:rPr lang="fr-FR" sz="3600" dirty="0" smtClean="0">
                <a:solidFill>
                  <a:srgbClr val="7030A0"/>
                </a:solidFill>
              </a:rPr>
              <a:t>3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331826" y="2498501"/>
            <a:ext cx="1225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8</a:t>
            </a:r>
            <a:r>
              <a:rPr lang="fr-FR" sz="3600" dirty="0" smtClean="0"/>
              <a:t> </a:t>
            </a:r>
            <a:r>
              <a:rPr lang="fr-FR" sz="3600" dirty="0" smtClean="0">
                <a:solidFill>
                  <a:srgbClr val="7030A0"/>
                </a:solidFill>
              </a:rPr>
              <a:t>7</a:t>
            </a:r>
            <a:r>
              <a:rPr lang="fr-FR" sz="3600" dirty="0" smtClean="0"/>
              <a:t>23</a:t>
            </a:r>
            <a:endParaRPr lang="fr-FR" sz="3600" dirty="0"/>
          </a:p>
        </p:txBody>
      </p:sp>
      <p:sp>
        <p:nvSpPr>
          <p:cNvPr id="11" name="Arc 10"/>
          <p:cNvSpPr/>
          <p:nvPr/>
        </p:nvSpPr>
        <p:spPr>
          <a:xfrm rot="17362609">
            <a:off x="3500630" y="2293631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rc 11"/>
          <p:cNvSpPr/>
          <p:nvPr/>
        </p:nvSpPr>
        <p:spPr>
          <a:xfrm rot="17566723">
            <a:off x="5509532" y="2278673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5392214" y="338257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FF0000"/>
                </a:solidFill>
              </a:rPr>
              <a:t>3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20" name="Flèche droite 19"/>
          <p:cNvSpPr/>
          <p:nvPr/>
        </p:nvSpPr>
        <p:spPr>
          <a:xfrm>
            <a:off x="2283167" y="2669107"/>
            <a:ext cx="675249" cy="2250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447087" y="320977"/>
            <a:ext cx="4728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deux chiffres au diviseur</a:t>
            </a:r>
            <a:endParaRPr lang="fr-FR" sz="2400" b="1" dirty="0"/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1658" y="320977"/>
            <a:ext cx="1428750" cy="1428750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85" y="5286844"/>
            <a:ext cx="14382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02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5215944" y="2498501"/>
            <a:ext cx="38636" cy="256289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5233182" y="3263705"/>
            <a:ext cx="10410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440160" y="2498501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2</a:t>
            </a:r>
            <a:r>
              <a:rPr lang="fr-FR" sz="3600" dirty="0" smtClean="0">
                <a:solidFill>
                  <a:srgbClr val="7030A0"/>
                </a:solidFill>
              </a:rPr>
              <a:t>3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331826" y="2498501"/>
            <a:ext cx="1225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8</a:t>
            </a:r>
            <a:r>
              <a:rPr lang="fr-FR" sz="3600" dirty="0" smtClean="0"/>
              <a:t> </a:t>
            </a:r>
            <a:r>
              <a:rPr lang="fr-FR" sz="3600" dirty="0" smtClean="0">
                <a:solidFill>
                  <a:srgbClr val="7030A0"/>
                </a:solidFill>
              </a:rPr>
              <a:t>7</a:t>
            </a:r>
            <a:r>
              <a:rPr lang="fr-FR" sz="3600" dirty="0" smtClean="0"/>
              <a:t>23</a:t>
            </a:r>
            <a:endParaRPr lang="fr-FR" sz="3600" dirty="0"/>
          </a:p>
        </p:txBody>
      </p:sp>
      <p:sp>
        <p:nvSpPr>
          <p:cNvPr id="11" name="Arc 10"/>
          <p:cNvSpPr/>
          <p:nvPr/>
        </p:nvSpPr>
        <p:spPr>
          <a:xfrm rot="17362609">
            <a:off x="3500630" y="2293631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rc 11"/>
          <p:cNvSpPr/>
          <p:nvPr/>
        </p:nvSpPr>
        <p:spPr>
          <a:xfrm rot="17566723">
            <a:off x="5509532" y="2278673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5392214" y="338257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FF0000"/>
                </a:solidFill>
              </a:rPr>
              <a:t>3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6589582" y="1527318"/>
            <a:ext cx="521548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Je commence par les unités :</a:t>
            </a:r>
          </a:p>
          <a:p>
            <a:r>
              <a:rPr lang="fr-FR" sz="2800" dirty="0">
                <a:solidFill>
                  <a:srgbClr val="FF0000"/>
                </a:solidFill>
              </a:rPr>
              <a:t>3</a:t>
            </a:r>
            <a:r>
              <a:rPr lang="fr-FR" sz="2800" dirty="0" smtClean="0"/>
              <a:t> x</a:t>
            </a:r>
            <a:r>
              <a:rPr lang="fr-FR" sz="2800" dirty="0" smtClean="0">
                <a:solidFill>
                  <a:srgbClr val="7030A0"/>
                </a:solidFill>
              </a:rPr>
              <a:t>3</a:t>
            </a:r>
            <a:r>
              <a:rPr lang="fr-FR" sz="2800" dirty="0" smtClean="0"/>
              <a:t> =9        pour aller à </a:t>
            </a:r>
            <a:r>
              <a:rPr lang="fr-FR" sz="2800" dirty="0" smtClean="0">
                <a:solidFill>
                  <a:srgbClr val="7030A0"/>
                </a:solidFill>
              </a:rPr>
              <a:t>7</a:t>
            </a:r>
            <a:r>
              <a:rPr lang="fr-FR" sz="2800" dirty="0" smtClean="0"/>
              <a:t> … pour aller à </a:t>
            </a:r>
            <a:r>
              <a:rPr lang="fr-FR" sz="2800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r>
              <a:rPr lang="fr-FR" sz="2800" dirty="0">
                <a:solidFill>
                  <a:srgbClr val="7030A0"/>
                </a:solidFill>
              </a:rPr>
              <a:t>7</a:t>
            </a:r>
            <a:r>
              <a:rPr lang="fr-FR" sz="2800" dirty="0" smtClean="0"/>
              <a:t> =8</a:t>
            </a:r>
          </a:p>
          <a:p>
            <a:endParaRPr lang="fr-FR" sz="2800" dirty="0" smtClean="0"/>
          </a:p>
        </p:txBody>
      </p:sp>
      <p:sp>
        <p:nvSpPr>
          <p:cNvPr id="18" name="ZoneTexte 17"/>
          <p:cNvSpPr txBox="1"/>
          <p:nvPr/>
        </p:nvSpPr>
        <p:spPr>
          <a:xfrm>
            <a:off x="3534312" y="3020034"/>
            <a:ext cx="5229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 8</a:t>
            </a:r>
            <a:endParaRPr lang="fr-FR" sz="3600" dirty="0"/>
          </a:p>
        </p:txBody>
      </p:sp>
      <p:sp>
        <p:nvSpPr>
          <p:cNvPr id="19" name="ZoneTexte 18"/>
          <p:cNvSpPr txBox="1"/>
          <p:nvPr/>
        </p:nvSpPr>
        <p:spPr>
          <a:xfrm>
            <a:off x="3554541" y="28661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0" name="Flèche droite 19"/>
          <p:cNvSpPr/>
          <p:nvPr/>
        </p:nvSpPr>
        <p:spPr>
          <a:xfrm>
            <a:off x="2283167" y="2669107"/>
            <a:ext cx="675249" cy="2250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447087" y="320977"/>
            <a:ext cx="4728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deux chiffres au diviseur</a:t>
            </a:r>
            <a:endParaRPr lang="fr-FR" sz="2400" b="1" dirty="0"/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1658" y="320977"/>
            <a:ext cx="1428750" cy="1428750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85" y="5286844"/>
            <a:ext cx="14382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77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5215944" y="2498501"/>
            <a:ext cx="38636" cy="256289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5233182" y="3263705"/>
            <a:ext cx="10410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440160" y="2498501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2</a:t>
            </a:r>
            <a:r>
              <a:rPr lang="fr-FR" sz="3600" dirty="0" smtClean="0">
                <a:solidFill>
                  <a:srgbClr val="7030A0"/>
                </a:solidFill>
              </a:rPr>
              <a:t>3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331826" y="2498501"/>
            <a:ext cx="1225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8</a:t>
            </a:r>
            <a:r>
              <a:rPr lang="fr-FR" sz="3600" dirty="0" smtClean="0"/>
              <a:t> </a:t>
            </a:r>
            <a:r>
              <a:rPr lang="fr-FR" sz="3600" dirty="0" smtClean="0">
                <a:solidFill>
                  <a:srgbClr val="7030A0"/>
                </a:solidFill>
              </a:rPr>
              <a:t>7</a:t>
            </a:r>
            <a:r>
              <a:rPr lang="fr-FR" sz="3600" dirty="0" smtClean="0"/>
              <a:t>23</a:t>
            </a:r>
            <a:endParaRPr lang="fr-FR" sz="3600" dirty="0"/>
          </a:p>
        </p:txBody>
      </p:sp>
      <p:sp>
        <p:nvSpPr>
          <p:cNvPr id="11" name="Arc 10"/>
          <p:cNvSpPr/>
          <p:nvPr/>
        </p:nvSpPr>
        <p:spPr>
          <a:xfrm rot="17362609">
            <a:off x="3500630" y="2293631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rc 11"/>
          <p:cNvSpPr/>
          <p:nvPr/>
        </p:nvSpPr>
        <p:spPr>
          <a:xfrm rot="17566723">
            <a:off x="5509532" y="2278673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5392214" y="338257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FF0000"/>
                </a:solidFill>
              </a:rPr>
              <a:t>3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6589582" y="1527318"/>
            <a:ext cx="521548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800" dirty="0" smtClean="0"/>
          </a:p>
          <a:p>
            <a:r>
              <a:rPr lang="fr-FR" sz="2800" dirty="0" smtClean="0"/>
              <a:t>Puis les dizaines :</a:t>
            </a:r>
          </a:p>
          <a:p>
            <a:r>
              <a:rPr lang="fr-FR" sz="2800" dirty="0" smtClean="0">
                <a:solidFill>
                  <a:srgbClr val="FF0000"/>
                </a:solidFill>
              </a:rPr>
              <a:t>3</a:t>
            </a:r>
            <a:r>
              <a:rPr lang="fr-FR" sz="2800" dirty="0" smtClean="0"/>
              <a:t> x </a:t>
            </a:r>
            <a:r>
              <a:rPr lang="fr-FR" sz="2800" dirty="0" smtClean="0">
                <a:solidFill>
                  <a:srgbClr val="00B050"/>
                </a:solidFill>
              </a:rPr>
              <a:t>2</a:t>
            </a:r>
            <a:r>
              <a:rPr lang="fr-FR" sz="2800" dirty="0" smtClean="0"/>
              <a:t> = 6 plus </a:t>
            </a:r>
            <a:r>
              <a:rPr lang="fr-FR" sz="2800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r>
              <a:rPr lang="fr-FR" sz="2800" dirty="0" smtClean="0"/>
              <a:t>(la retenue) = 7 pour aller à </a:t>
            </a:r>
            <a:r>
              <a:rPr lang="fr-FR" sz="2800" dirty="0" smtClean="0">
                <a:solidFill>
                  <a:srgbClr val="00B050"/>
                </a:solidFill>
              </a:rPr>
              <a:t>8</a:t>
            </a:r>
            <a:r>
              <a:rPr lang="fr-FR" sz="2800" dirty="0" smtClean="0"/>
              <a:t> = 1</a:t>
            </a: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194192" y="3050812"/>
            <a:ext cx="861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 1 8</a:t>
            </a:r>
            <a:endParaRPr lang="fr-FR" sz="3600" dirty="0"/>
          </a:p>
        </p:txBody>
      </p:sp>
      <p:sp>
        <p:nvSpPr>
          <p:cNvPr id="19" name="ZoneTexte 18"/>
          <p:cNvSpPr txBox="1"/>
          <p:nvPr/>
        </p:nvSpPr>
        <p:spPr>
          <a:xfrm>
            <a:off x="3554541" y="28661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6589582" y="5345723"/>
            <a:ext cx="25218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Je descends le 2</a:t>
            </a:r>
            <a:endParaRPr lang="fr-FR" sz="2800" dirty="0"/>
          </a:p>
        </p:txBody>
      </p:sp>
      <p:sp>
        <p:nvSpPr>
          <p:cNvPr id="20" name="Flèche droite 19"/>
          <p:cNvSpPr/>
          <p:nvPr/>
        </p:nvSpPr>
        <p:spPr>
          <a:xfrm>
            <a:off x="2283167" y="2669107"/>
            <a:ext cx="675249" cy="2250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447087" y="320977"/>
            <a:ext cx="4728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deux chiffres au diviseur</a:t>
            </a:r>
            <a:endParaRPr lang="fr-FR" sz="2400" b="1" dirty="0"/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1658" y="320977"/>
            <a:ext cx="1428750" cy="1428750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85" y="5286844"/>
            <a:ext cx="14382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30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5215944" y="2498501"/>
            <a:ext cx="38636" cy="256289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5233182" y="3263705"/>
            <a:ext cx="10410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440160" y="2498501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2</a:t>
            </a:r>
            <a:r>
              <a:rPr lang="fr-FR" sz="3600" dirty="0" smtClean="0">
                <a:solidFill>
                  <a:srgbClr val="7030A0"/>
                </a:solidFill>
              </a:rPr>
              <a:t>3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331826" y="2498501"/>
            <a:ext cx="1225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00B050"/>
                </a:solidFill>
              </a:rPr>
              <a:t>8</a:t>
            </a:r>
            <a:r>
              <a:rPr lang="fr-FR" sz="3600" dirty="0" smtClean="0"/>
              <a:t> </a:t>
            </a:r>
            <a:r>
              <a:rPr lang="fr-FR" sz="3600" dirty="0" smtClean="0">
                <a:solidFill>
                  <a:srgbClr val="7030A0"/>
                </a:solidFill>
              </a:rPr>
              <a:t>7</a:t>
            </a:r>
            <a:r>
              <a:rPr lang="fr-FR" sz="3600" dirty="0" smtClean="0"/>
              <a:t>23</a:t>
            </a:r>
            <a:endParaRPr lang="fr-FR" sz="3600" dirty="0"/>
          </a:p>
        </p:txBody>
      </p:sp>
      <p:sp>
        <p:nvSpPr>
          <p:cNvPr id="11" name="Arc 10"/>
          <p:cNvSpPr/>
          <p:nvPr/>
        </p:nvSpPr>
        <p:spPr>
          <a:xfrm rot="17362609">
            <a:off x="3500630" y="2293631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rc 11"/>
          <p:cNvSpPr/>
          <p:nvPr/>
        </p:nvSpPr>
        <p:spPr>
          <a:xfrm rot="17566723">
            <a:off x="5509532" y="2278673"/>
            <a:ext cx="445730" cy="550745"/>
          </a:xfrm>
          <a:prstGeom prst="arc">
            <a:avLst>
              <a:gd name="adj1" fmla="val 16200000"/>
              <a:gd name="adj2" fmla="val 29178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5392214" y="338257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FF0000"/>
                </a:solidFill>
              </a:rPr>
              <a:t>3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194192" y="3050812"/>
            <a:ext cx="861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 1 8</a:t>
            </a:r>
            <a:endParaRPr lang="fr-FR" sz="3600" dirty="0"/>
          </a:p>
        </p:txBody>
      </p:sp>
      <p:sp>
        <p:nvSpPr>
          <p:cNvPr id="19" name="ZoneTexte 18"/>
          <p:cNvSpPr txBox="1"/>
          <p:nvPr/>
        </p:nvSpPr>
        <p:spPr>
          <a:xfrm>
            <a:off x="3554541" y="28661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7452467" y="3002095"/>
            <a:ext cx="25218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Je descends le 2</a:t>
            </a:r>
            <a:endParaRPr lang="fr-FR" sz="2800" dirty="0"/>
          </a:p>
        </p:txBody>
      </p:sp>
      <p:sp>
        <p:nvSpPr>
          <p:cNvPr id="20" name="Flèche droite 19"/>
          <p:cNvSpPr/>
          <p:nvPr/>
        </p:nvSpPr>
        <p:spPr>
          <a:xfrm>
            <a:off x="2283167" y="2669107"/>
            <a:ext cx="675249" cy="2250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Flèche vers le bas 4"/>
          <p:cNvSpPr/>
          <p:nvPr/>
        </p:nvSpPr>
        <p:spPr>
          <a:xfrm>
            <a:off x="4055325" y="3050812"/>
            <a:ext cx="104551" cy="2128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447087" y="320977"/>
            <a:ext cx="4728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Division à deux chiffres au diviseur</a:t>
            </a:r>
            <a:endParaRPr lang="fr-FR" sz="2400" b="1" dirty="0"/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1658" y="320977"/>
            <a:ext cx="1428750" cy="1428750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85" y="5286844"/>
            <a:ext cx="14382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91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1219</Words>
  <Application>Microsoft Office PowerPoint</Application>
  <PresentationFormat>Grand écran</PresentationFormat>
  <Paragraphs>371</Paragraphs>
  <Slides>34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Direction PRIMAIRE</dc:creator>
  <cp:lastModifiedBy>Direction PRIMAIRE</cp:lastModifiedBy>
  <cp:revision>22</cp:revision>
  <dcterms:created xsi:type="dcterms:W3CDTF">2020-04-04T15:21:08Z</dcterms:created>
  <dcterms:modified xsi:type="dcterms:W3CDTF">2022-02-04T06:04:10Z</dcterms:modified>
</cp:coreProperties>
</file>